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94" r:id="rId3"/>
    <p:sldId id="314" r:id="rId4"/>
    <p:sldId id="308" r:id="rId5"/>
    <p:sldId id="312" r:id="rId6"/>
    <p:sldId id="311" r:id="rId7"/>
    <p:sldId id="299" r:id="rId8"/>
    <p:sldId id="300" r:id="rId9"/>
    <p:sldId id="301" r:id="rId10"/>
    <p:sldId id="303" r:id="rId11"/>
    <p:sldId id="298" r:id="rId12"/>
    <p:sldId id="302" r:id="rId13"/>
    <p:sldId id="315" r:id="rId14"/>
    <p:sldId id="257" r:id="rId15"/>
    <p:sldId id="261" r:id="rId16"/>
    <p:sldId id="259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316" r:id="rId25"/>
    <p:sldId id="318" r:id="rId26"/>
    <p:sldId id="275" r:id="rId27"/>
    <p:sldId id="319" r:id="rId28"/>
    <p:sldId id="320" r:id="rId29"/>
    <p:sldId id="321" r:id="rId30"/>
    <p:sldId id="270" r:id="rId31"/>
    <p:sldId id="289" r:id="rId32"/>
    <p:sldId id="324" r:id="rId33"/>
    <p:sldId id="322" r:id="rId34"/>
    <p:sldId id="283" r:id="rId35"/>
    <p:sldId id="291" r:id="rId36"/>
    <p:sldId id="326" r:id="rId37"/>
    <p:sldId id="277" r:id="rId38"/>
    <p:sldId id="288" r:id="rId39"/>
    <p:sldId id="285" r:id="rId40"/>
    <p:sldId id="282" r:id="rId41"/>
    <p:sldId id="271" r:id="rId42"/>
    <p:sldId id="292" r:id="rId43"/>
    <p:sldId id="284" r:id="rId44"/>
    <p:sldId id="273" r:id="rId45"/>
    <p:sldId id="274" r:id="rId46"/>
    <p:sldId id="286" r:id="rId47"/>
    <p:sldId id="330" r:id="rId48"/>
    <p:sldId id="329" r:id="rId49"/>
    <p:sldId id="332" r:id="rId50"/>
    <p:sldId id="333" r:id="rId51"/>
    <p:sldId id="334" r:id="rId5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9900"/>
    <a:srgbClr val="CF6F49"/>
    <a:srgbClr val="E47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 autoAdjust="0"/>
  </p:normalViewPr>
  <p:slideViewPr>
    <p:cSldViewPr snapToGrid="0">
      <p:cViewPr varScale="1">
        <p:scale>
          <a:sx n="107" d="100"/>
          <a:sy n="107" d="100"/>
        </p:scale>
        <p:origin x="144" y="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90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100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720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5406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7551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5829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6172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0721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778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964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665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2773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4206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394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9485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1363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9925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AE29569-4C7E-4383-BC14-DD14A94E7A60}" type="datetimeFigureOut">
              <a:rPr lang="pl-PL" smtClean="0"/>
              <a:t>2015-12-18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D42AF93-AA84-41FF-9A4C-4A1B9FE888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11676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838932" y="2448001"/>
            <a:ext cx="9993191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„Przebudowa i modernizacja oczyszczalni ścieków </a:t>
            </a:r>
          </a:p>
          <a:p>
            <a:pPr algn="ctr"/>
            <a:r>
              <a:rPr lang="pl-PL" sz="40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oraz kolektora </a:t>
            </a:r>
            <a:r>
              <a:rPr lang="pl-PL" sz="4000" b="1" spc="300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sanitarnego                     </a:t>
            </a:r>
            <a:r>
              <a:rPr lang="pl-PL" sz="40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w </a:t>
            </a:r>
            <a:r>
              <a:rPr lang="pl-PL" sz="4000" b="1" spc="300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Lipsku</a:t>
            </a:r>
            <a:endParaRPr lang="pl-PL" sz="4000" b="1" spc="30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pl-PL" sz="4000" b="1" i="1" spc="300" dirty="0" smtClean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pl-PL" sz="4000" b="1" i="1" spc="30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pl-PL" sz="2000" b="1" i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pl-PL" dirty="0" smtClean="0">
                <a:ln w="22225">
                  <a:noFill/>
                  <a:prstDash val="solid"/>
                </a:ln>
                <a:solidFill>
                  <a:srgbClr val="FF99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LIPSKO, 18.12.2015 r. </a:t>
            </a:r>
            <a:endParaRPr lang="pl-PL" dirty="0">
              <a:ln w="22225">
                <a:noFill/>
                <a:prstDash val="solid"/>
              </a:ln>
              <a:solidFill>
                <a:srgbClr val="FF99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Obraz 4" descr="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32" y="235097"/>
            <a:ext cx="2190750" cy="91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871" y="369960"/>
            <a:ext cx="2105025" cy="78803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838932" y="1986336"/>
            <a:ext cx="9334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400" dirty="0" smtClean="0">
                <a:ln w="22225">
                  <a:noFill/>
                  <a:prstDash val="solid"/>
                </a:ln>
                <a:solidFill>
                  <a:srgbClr val="FF9900"/>
                </a:solidFill>
                <a:effectLst>
                  <a:glow rad="63500">
                    <a:srgbClr val="629DD1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endParaRPr lang="pl-PL" sz="2400" b="1" i="1" dirty="0">
              <a:ln w="22225">
                <a:solidFill>
                  <a:srgbClr val="629DD1">
                    <a:lumMod val="75000"/>
                  </a:srgbClr>
                </a:solidFill>
                <a:prstDash val="solid"/>
              </a:ln>
              <a:solidFill>
                <a:srgbClr val="FF9900"/>
              </a:solidFill>
              <a:effectLst>
                <a:glow rad="63500">
                  <a:srgbClr val="629DD1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Obraz 8" descr="C:\Users\R.Skwarek\Desktop\2000px-POL_Lipsko_COA.sv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31" y="235097"/>
            <a:ext cx="1072843" cy="1066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73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R.Skwarek\Desktop\OSL-FOTO\WP_20150123_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56" y="3050959"/>
            <a:ext cx="572216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761067" y="669612"/>
            <a:ext cx="9047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 </a:t>
            </a:r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reaktorów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biologicznych ścieki </a:t>
            </a:r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trafiały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 </a:t>
            </a:r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osadników</a:t>
            </a:r>
            <a:endParaRPr lang="pl-PL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wtórnych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 przepływie </a:t>
            </a:r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pionowym</a:t>
            </a:r>
            <a:endParaRPr lang="pl-PL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2" name="Picture 4" descr="C:\Users\R.Skwarek\Desktop\OSL-FOTO 26.03.2015\DSCN6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7" y="1468344"/>
            <a:ext cx="5558041" cy="41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38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.Skwarek\Desktop\OSL-FOTO 26.03.2015\DSCN62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39" y="609600"/>
            <a:ext cx="10019306" cy="587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819399" y="950965"/>
            <a:ext cx="6506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Zrzut ścieków oczyszczonych z osadników wtórnych </a:t>
            </a:r>
          </a:p>
          <a:p>
            <a:pPr algn="ctr"/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rzeki Krępianka  </a:t>
            </a:r>
            <a:endParaRPr lang="pl-PL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520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44" y="342670"/>
            <a:ext cx="8534400" cy="80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/>
          <p:cNvSpPr/>
          <p:nvPr/>
        </p:nvSpPr>
        <p:spPr>
          <a:xfrm>
            <a:off x="1441936" y="1175882"/>
            <a:ext cx="8804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cap="all" dirty="0" smtClean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  <a:ea typeface="+mj-ea"/>
                <a:cs typeface="+mj-cs"/>
              </a:rPr>
              <a:t>MODERNIZACJA OCZYSZCZALNI  </a:t>
            </a:r>
            <a:r>
              <a:rPr lang="pl-PL" sz="3600" b="1" cap="all" dirty="0" smtClean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  <a:ea typeface="+mj-ea"/>
                <a:cs typeface="+mj-cs"/>
              </a:rPr>
              <a:t>Ś</a:t>
            </a:r>
            <a:r>
              <a:rPr lang="pl-PL" sz="3600" cap="all" dirty="0" smtClean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  <a:ea typeface="+mj-ea"/>
                <a:cs typeface="+mj-cs"/>
              </a:rPr>
              <a:t>CIEKÓW </a:t>
            </a:r>
            <a:endParaRPr lang="pl-PL" dirty="0">
              <a:solidFill>
                <a:srgbClr val="FF990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82742" y="3620000"/>
            <a:ext cx="3801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u="sng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Rok 2007</a:t>
            </a:r>
          </a:p>
          <a:p>
            <a:r>
              <a:rPr lang="pl-PL" b="1" dirty="0" smtClean="0">
                <a:solidFill>
                  <a:srgbClr val="FFCC66"/>
                </a:solidFill>
              </a:rPr>
              <a:t>Projekt budowlano-wykonawczy:</a:t>
            </a:r>
            <a:endParaRPr lang="pl-PL" dirty="0">
              <a:solidFill>
                <a:srgbClr val="FFCC66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859212" y="367963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FF9900"/>
                </a:solidFill>
                <a:latin typeface="+mj-lt"/>
              </a:rPr>
              <a:t>P R Z E D S I Ę B IO R S T W </a:t>
            </a:r>
            <a:r>
              <a:rPr lang="pl-PL" b="1" dirty="0" smtClean="0">
                <a:solidFill>
                  <a:srgbClr val="FF9900"/>
                </a:solidFill>
                <a:latin typeface="+mj-lt"/>
              </a:rPr>
              <a:t>O   I N </a:t>
            </a:r>
            <a:r>
              <a:rPr lang="pl-PL" b="1" dirty="0">
                <a:solidFill>
                  <a:srgbClr val="FF9900"/>
                </a:solidFill>
                <a:latin typeface="+mj-lt"/>
              </a:rPr>
              <a:t>Ż Y N I E R S K I E </a:t>
            </a:r>
            <a:r>
              <a:rPr lang="pl-PL" b="1" dirty="0" smtClean="0">
                <a:solidFill>
                  <a:srgbClr val="FF9900"/>
                </a:solidFill>
                <a:latin typeface="+mj-lt"/>
              </a:rPr>
              <a:t>Pro Eko   SPÓŁKA </a:t>
            </a:r>
            <a:r>
              <a:rPr lang="pl-PL" b="1" dirty="0">
                <a:solidFill>
                  <a:srgbClr val="FF9900"/>
                </a:solidFill>
                <a:latin typeface="+mj-lt"/>
              </a:rPr>
              <a:t>JAWNA</a:t>
            </a:r>
          </a:p>
          <a:p>
            <a:r>
              <a:rPr lang="pl-PL" b="1" dirty="0">
                <a:solidFill>
                  <a:srgbClr val="FF9900"/>
                </a:solidFill>
                <a:latin typeface="+mj-lt"/>
              </a:rPr>
              <a:t>85-151 BYDGOSZCZ, AL. JANA PAWŁA II 148</a:t>
            </a:r>
          </a:p>
        </p:txBody>
      </p:sp>
      <p:sp>
        <p:nvSpPr>
          <p:cNvPr id="4" name="Prostokąt 3"/>
          <p:cNvSpPr/>
          <p:nvPr/>
        </p:nvSpPr>
        <p:spPr>
          <a:xfrm>
            <a:off x="681802" y="4463699"/>
            <a:ext cx="3151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Rok 2014-</a:t>
            </a:r>
            <a:r>
              <a:rPr lang="pl-PL" u="sng" dirty="0">
                <a:solidFill>
                  <a:srgbClr val="FFCC66"/>
                </a:solidFill>
              </a:rPr>
              <a:t> </a:t>
            </a:r>
            <a:r>
              <a:rPr lang="pl-PL" b="1" u="sng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24.09.2014 r</a:t>
            </a:r>
            <a:r>
              <a:rPr lang="pl-PL" b="1" u="sng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pl-PL" b="1" u="sng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l-PL" b="1" dirty="0">
                <a:solidFill>
                  <a:srgbClr val="FFCC66"/>
                </a:solidFill>
                <a:latin typeface="+mj-lt"/>
              </a:rPr>
              <a:t>Umowa </a:t>
            </a:r>
            <a:r>
              <a:rPr lang="pl-PL" b="1" dirty="0" smtClean="0">
                <a:solidFill>
                  <a:srgbClr val="FFCC66"/>
                </a:solidFill>
                <a:latin typeface="+mj-lt"/>
              </a:rPr>
              <a:t>o dofinansowanie </a:t>
            </a:r>
          </a:p>
          <a:p>
            <a:r>
              <a:rPr lang="pl-PL" b="1" dirty="0" smtClean="0">
                <a:solidFill>
                  <a:srgbClr val="FFCC66"/>
                </a:solidFill>
                <a:latin typeface="+mj-lt"/>
              </a:rPr>
              <a:t>nr POIS.01.01.00-00-011/14</a:t>
            </a:r>
            <a:endParaRPr lang="pl-PL" b="1" dirty="0">
              <a:solidFill>
                <a:srgbClr val="FFCC66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859212" y="4740698"/>
            <a:ext cx="7080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9900"/>
                </a:solidFill>
                <a:latin typeface="+mj-lt"/>
              </a:rPr>
              <a:t>Program Operacyjnego Infrastruktury i Środowisko 2007-2013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859212" y="1886422"/>
            <a:ext cx="343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l-PL" b="1" dirty="0" smtClean="0">
                <a:solidFill>
                  <a:srgbClr val="FF9900"/>
                </a:solidFill>
              </a:rPr>
              <a:t>MIASTO </a:t>
            </a:r>
            <a:r>
              <a:rPr lang="pl-PL" b="1" dirty="0">
                <a:solidFill>
                  <a:srgbClr val="FF9900"/>
                </a:solidFill>
              </a:rPr>
              <a:t>I GMINA </a:t>
            </a:r>
            <a:r>
              <a:rPr lang="pl-PL" b="1" dirty="0" smtClean="0">
                <a:solidFill>
                  <a:srgbClr val="FF9900"/>
                </a:solidFill>
              </a:rPr>
              <a:t>LIPSKO </a:t>
            </a:r>
          </a:p>
          <a:p>
            <a:pPr fontAlgn="base"/>
            <a:r>
              <a:rPr lang="pl-PL" b="1" dirty="0" smtClean="0">
                <a:solidFill>
                  <a:srgbClr val="FF9900"/>
                </a:solidFill>
              </a:rPr>
              <a:t>27-300 Lipsko  ul</a:t>
            </a:r>
            <a:r>
              <a:rPr lang="pl-PL" b="1" dirty="0">
                <a:solidFill>
                  <a:srgbClr val="FF9900"/>
                </a:solidFill>
              </a:rPr>
              <a:t>. 1-go Maja 2</a:t>
            </a:r>
          </a:p>
          <a:p>
            <a:pPr fontAlgn="base"/>
            <a:r>
              <a:rPr lang="pl-PL" dirty="0"/>
              <a:t>	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726436" y="1978755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u="sng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Zamawiający:</a:t>
            </a:r>
            <a:r>
              <a:rPr lang="pl-PL" dirty="0"/>
              <a:t>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4859212" y="2598003"/>
            <a:ext cx="7713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pl-PL" b="1" dirty="0" smtClean="0">
                <a:solidFill>
                  <a:srgbClr val="FF9900"/>
                </a:solidFill>
                <a:latin typeface="+mj-lt"/>
              </a:rPr>
              <a:t>SAMORZĄDOWY </a:t>
            </a:r>
            <a:r>
              <a:rPr lang="pl-PL" b="1" dirty="0">
                <a:solidFill>
                  <a:srgbClr val="FF9900"/>
                </a:solidFill>
                <a:latin typeface="+mj-lt"/>
              </a:rPr>
              <a:t>ZAKŁAD BUDŻETOWY USŁUG </a:t>
            </a:r>
            <a:endParaRPr lang="pl-PL" b="1" dirty="0" smtClean="0">
              <a:solidFill>
                <a:srgbClr val="FF9900"/>
              </a:solidFill>
              <a:latin typeface="+mj-lt"/>
            </a:endParaRPr>
          </a:p>
          <a:p>
            <a:pPr fontAlgn="base"/>
            <a:r>
              <a:rPr lang="pl-PL" b="1" dirty="0" smtClean="0">
                <a:solidFill>
                  <a:srgbClr val="FF9900"/>
                </a:solidFill>
                <a:latin typeface="+mj-lt"/>
              </a:rPr>
              <a:t>KOMUNALNYCH </a:t>
            </a:r>
            <a:r>
              <a:rPr lang="pl-PL" b="1" dirty="0">
                <a:solidFill>
                  <a:srgbClr val="FF9900"/>
                </a:solidFill>
                <a:latin typeface="+mj-lt"/>
              </a:rPr>
              <a:t>W </a:t>
            </a:r>
            <a:r>
              <a:rPr lang="pl-PL" b="1" dirty="0" smtClean="0">
                <a:solidFill>
                  <a:srgbClr val="FF9900"/>
                </a:solidFill>
                <a:latin typeface="+mj-lt"/>
              </a:rPr>
              <a:t>LIPSKU </a:t>
            </a:r>
          </a:p>
          <a:p>
            <a:pPr fontAlgn="base"/>
            <a:r>
              <a:rPr lang="pl-PL" b="1" dirty="0" smtClean="0">
                <a:solidFill>
                  <a:srgbClr val="FF9900"/>
                </a:solidFill>
                <a:latin typeface="+mj-lt"/>
              </a:rPr>
              <a:t>27-300 Lipsko, ul</a:t>
            </a:r>
            <a:r>
              <a:rPr lang="pl-PL" b="1" dirty="0">
                <a:solidFill>
                  <a:srgbClr val="FF9900"/>
                </a:solidFill>
                <a:latin typeface="+mj-lt"/>
              </a:rPr>
              <a:t>. Solecka </a:t>
            </a:r>
            <a:r>
              <a:rPr lang="pl-PL" b="1" dirty="0" smtClean="0">
                <a:solidFill>
                  <a:srgbClr val="FF9900"/>
                </a:solidFill>
                <a:latin typeface="+mj-lt"/>
              </a:rPr>
              <a:t>88, </a:t>
            </a:r>
            <a:endParaRPr lang="pl-PL" b="1" dirty="0">
              <a:solidFill>
                <a:srgbClr val="FF9900"/>
              </a:solidFill>
              <a:latin typeface="+mj-lt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726436" y="2707881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l-PL" b="1" u="sng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Użytkownik:</a:t>
            </a:r>
            <a:endParaRPr lang="pl-PL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682742" y="5539703"/>
            <a:ext cx="390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</a:t>
            </a:r>
            <a:r>
              <a:rPr lang="pl-PL" b="1" u="sng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– 16.12.2014 r. </a:t>
            </a:r>
            <a:endParaRPr lang="pl-PL" b="1" u="sng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>
                <a:solidFill>
                  <a:srgbClr val="FFCC66"/>
                </a:solidFill>
              </a:rPr>
              <a:t>Umowa </a:t>
            </a:r>
            <a:r>
              <a:rPr lang="pl-PL" b="1" dirty="0" smtClean="0">
                <a:solidFill>
                  <a:srgbClr val="FFCC66"/>
                </a:solidFill>
              </a:rPr>
              <a:t>na Inżyniera </a:t>
            </a:r>
            <a:r>
              <a:rPr lang="pl-PL" b="1" dirty="0">
                <a:solidFill>
                  <a:srgbClr val="FFCC66"/>
                </a:solidFill>
              </a:rPr>
              <a:t>Kontraktu</a:t>
            </a:r>
            <a:r>
              <a:rPr lang="pl-PL" b="1" dirty="0" smtClean="0">
                <a:solidFill>
                  <a:srgbClr val="FFCC66"/>
                </a:solidFill>
              </a:rPr>
              <a:t>:</a:t>
            </a:r>
            <a:endParaRPr lang="pl-PL" b="1" dirty="0">
              <a:solidFill>
                <a:srgbClr val="FFCC66"/>
              </a:solidFill>
            </a:endParaRPr>
          </a:p>
          <a:p>
            <a:r>
              <a:rPr lang="pl-PL" b="1" dirty="0">
                <a:solidFill>
                  <a:srgbClr val="FFCC66"/>
                </a:solidFill>
              </a:rPr>
              <a:t>nr </a:t>
            </a:r>
            <a:r>
              <a:rPr lang="pl-PL" b="1" dirty="0" smtClean="0">
                <a:solidFill>
                  <a:srgbClr val="FFCC66"/>
                </a:solidFill>
              </a:rPr>
              <a:t>ZPIOŚ.272.20.2014</a:t>
            </a:r>
            <a:endParaRPr lang="pl-PL" b="1" dirty="0">
              <a:solidFill>
                <a:srgbClr val="FFCC66"/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4859211" y="5633488"/>
            <a:ext cx="66000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pl-PL" b="1" dirty="0" smtClean="0">
                <a:solidFill>
                  <a:srgbClr val="FF9900"/>
                </a:solidFill>
                <a:latin typeface="+mj-lt"/>
              </a:rPr>
              <a:t>INSTYTUT </a:t>
            </a:r>
            <a:r>
              <a:rPr lang="pl-PL" b="1" dirty="0">
                <a:solidFill>
                  <a:srgbClr val="FF9900"/>
                </a:solidFill>
                <a:latin typeface="+mj-lt"/>
              </a:rPr>
              <a:t>ZRÓWNOWAŻONEGO ROZWOJU SP. Z O.O.</a:t>
            </a:r>
          </a:p>
          <a:p>
            <a:pPr fontAlgn="base"/>
            <a:r>
              <a:rPr lang="pl-PL" b="1" dirty="0" smtClean="0">
                <a:solidFill>
                  <a:srgbClr val="FF9900"/>
                </a:solidFill>
                <a:latin typeface="+mj-lt"/>
              </a:rPr>
              <a:t>15-620 Białystok, ul</a:t>
            </a:r>
            <a:r>
              <a:rPr lang="pl-PL" b="1" dirty="0">
                <a:solidFill>
                  <a:srgbClr val="FF9900"/>
                </a:solidFill>
                <a:latin typeface="+mj-lt"/>
              </a:rPr>
              <a:t>. Elewatorska 17/1 </a:t>
            </a:r>
          </a:p>
          <a:p>
            <a:pPr fontAlgn="base"/>
            <a:r>
              <a:rPr lang="pl-PL" b="1" dirty="0">
                <a:solidFill>
                  <a:srgbClr val="FF9900"/>
                </a:solidFill>
                <a:latin typeface="+mj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8234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43" y="213715"/>
            <a:ext cx="8534400" cy="80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606414" y="981780"/>
            <a:ext cx="8876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cap="all" dirty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</a:rPr>
              <a:t>MODERNIZACJA OCZYSZCZALNI  </a:t>
            </a:r>
            <a:r>
              <a:rPr lang="pl-PL" sz="3600" b="1" cap="all" dirty="0" smtClean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</a:rPr>
              <a:t>Ś</a:t>
            </a:r>
            <a:r>
              <a:rPr lang="pl-PL" sz="3600" cap="all" dirty="0" smtClean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</a:rPr>
              <a:t>CIEKÓW </a:t>
            </a:r>
            <a:endParaRPr lang="pl-PL" sz="3600" dirty="0">
              <a:solidFill>
                <a:srgbClr val="FF99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10309" y="2778368"/>
            <a:ext cx="3962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l-PL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2015 - </a:t>
            </a:r>
            <a:r>
              <a:rPr lang="pl-PL" b="1" u="sng" dirty="0">
                <a:solidFill>
                  <a:srgbClr val="FF9900"/>
                </a:solidFill>
              </a:rPr>
              <a:t>17.03.2015 r</a:t>
            </a:r>
            <a:r>
              <a:rPr lang="pl-PL" b="1" dirty="0">
                <a:solidFill>
                  <a:srgbClr val="FF9900"/>
                </a:solidFill>
              </a:rPr>
              <a:t>.</a:t>
            </a:r>
            <a:endParaRPr lang="pl-PL" b="1" u="sng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pl-PL" b="1" dirty="0">
                <a:solidFill>
                  <a:srgbClr val="FF9900"/>
                </a:solidFill>
              </a:rPr>
              <a:t>Zawarcie Kontraktu z Wykonawcą: </a:t>
            </a:r>
            <a:endParaRPr lang="pl-PL" dirty="0">
              <a:solidFill>
                <a:srgbClr val="FF9900"/>
              </a:solidFill>
            </a:endParaRPr>
          </a:p>
          <a:p>
            <a:pPr fontAlgn="base"/>
            <a:r>
              <a:rPr lang="pl-PL" b="1" dirty="0">
                <a:solidFill>
                  <a:srgbClr val="FF9900"/>
                </a:solidFill>
              </a:rPr>
              <a:t>Nr ZPIOŚ. 272.3.2015  </a:t>
            </a:r>
          </a:p>
        </p:txBody>
      </p:sp>
      <p:sp>
        <p:nvSpPr>
          <p:cNvPr id="7" name="Prostokąt 6"/>
          <p:cNvSpPr/>
          <p:nvPr/>
        </p:nvSpPr>
        <p:spPr>
          <a:xfrm>
            <a:off x="4625950" y="281504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FFCC66"/>
                </a:solidFill>
              </a:rPr>
              <a:t>INŻYNIERIA RZESZÓW S.A. – LIDER KONSORCJUM </a:t>
            </a:r>
          </a:p>
          <a:p>
            <a:r>
              <a:rPr lang="pl-PL" b="1" dirty="0">
                <a:solidFill>
                  <a:srgbClr val="FFCC66"/>
                </a:solidFill>
              </a:rPr>
              <a:t>	35-082 Rzeszów, ul. Podkarpacka 59A,  </a:t>
            </a:r>
          </a:p>
          <a:p>
            <a:r>
              <a:rPr lang="pl-PL" b="1" dirty="0" smtClean="0">
                <a:solidFill>
                  <a:srgbClr val="FFCC66"/>
                </a:solidFill>
              </a:rPr>
              <a:t>INŻYNIERIA </a:t>
            </a:r>
            <a:r>
              <a:rPr lang="pl-PL" b="1" dirty="0">
                <a:solidFill>
                  <a:srgbClr val="FFCC66"/>
                </a:solidFill>
              </a:rPr>
              <a:t>PRZEMYŚL SP. Z O.O. – PARTNER                   	37-700 Przemyśl ul. Batorego 2</a:t>
            </a:r>
          </a:p>
        </p:txBody>
      </p:sp>
      <p:sp>
        <p:nvSpPr>
          <p:cNvPr id="8" name="Prostokąt 7"/>
          <p:cNvSpPr/>
          <p:nvPr/>
        </p:nvSpPr>
        <p:spPr>
          <a:xfrm>
            <a:off x="4625950" y="176085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/>
            <a:r>
              <a:rPr lang="pl-PL" b="1" dirty="0" smtClean="0">
                <a:solidFill>
                  <a:srgbClr val="FFCC66"/>
                </a:solidFill>
                <a:latin typeface="+mj-lt"/>
              </a:rPr>
              <a:t>PRZEDSIĘBIORSTWO </a:t>
            </a:r>
            <a:r>
              <a:rPr lang="pl-PL" b="1" dirty="0">
                <a:solidFill>
                  <a:srgbClr val="FFCC66"/>
                </a:solidFill>
                <a:latin typeface="+mj-lt"/>
              </a:rPr>
              <a:t>USŁUGOWO PROJEKTOWO-HANDLOWE AMM INSTALACJE </a:t>
            </a:r>
            <a:r>
              <a:rPr lang="pl-PL" b="1" dirty="0" smtClean="0">
                <a:solidFill>
                  <a:srgbClr val="FFCC66"/>
                </a:solidFill>
                <a:latin typeface="+mj-lt"/>
              </a:rPr>
              <a:t>- ADAM </a:t>
            </a:r>
            <a:r>
              <a:rPr lang="pl-PL" b="1" dirty="0">
                <a:solidFill>
                  <a:srgbClr val="FFCC66"/>
                </a:solidFill>
                <a:latin typeface="+mj-lt"/>
              </a:rPr>
              <a:t>KUKIEŁKA</a:t>
            </a:r>
          </a:p>
          <a:p>
            <a:r>
              <a:rPr lang="pl-PL" b="1" dirty="0">
                <a:solidFill>
                  <a:srgbClr val="FFCC66"/>
                </a:solidFill>
                <a:latin typeface="+mj-lt"/>
              </a:rPr>
              <a:t>24-100 </a:t>
            </a:r>
            <a:r>
              <a:rPr lang="pl-PL" b="1" dirty="0" smtClean="0">
                <a:solidFill>
                  <a:srgbClr val="FFCC66"/>
                </a:solidFill>
                <a:latin typeface="+mj-lt"/>
              </a:rPr>
              <a:t>Puławy, ul</a:t>
            </a:r>
            <a:r>
              <a:rPr lang="pl-PL" b="1" dirty="0">
                <a:solidFill>
                  <a:srgbClr val="FFCC66"/>
                </a:solidFill>
                <a:latin typeface="+mj-lt"/>
              </a:rPr>
              <a:t>. Gen. Fieldorfa „Nila” 18 lok. 16</a:t>
            </a:r>
            <a:r>
              <a:rPr lang="pl-PL" b="1" dirty="0" smtClean="0">
                <a:solidFill>
                  <a:srgbClr val="FFCC66"/>
                </a:solidFill>
                <a:latin typeface="+mj-lt"/>
              </a:rPr>
              <a:t>,</a:t>
            </a:r>
            <a:endParaRPr lang="pl-PL" b="1" dirty="0">
              <a:solidFill>
                <a:srgbClr val="FFCC66"/>
              </a:solidFill>
              <a:latin typeface="+mj-lt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10309" y="1732836"/>
            <a:ext cx="42156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l-PL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2015 - </a:t>
            </a:r>
            <a:r>
              <a:rPr lang="pl-PL" b="1" u="sng" dirty="0" smtClean="0">
                <a:solidFill>
                  <a:srgbClr val="FF9900"/>
                </a:solidFill>
              </a:rPr>
              <a:t>24.03.2015 r.</a:t>
            </a:r>
          </a:p>
          <a:p>
            <a:pPr fontAlgn="base"/>
            <a:r>
              <a:rPr lang="pl-PL" b="1" dirty="0" smtClean="0">
                <a:solidFill>
                  <a:srgbClr val="FF9900"/>
                </a:solidFill>
              </a:rPr>
              <a:t>Zawarcie umowy o  </a:t>
            </a:r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Nadzór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Autorski</a:t>
            </a:r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  <a:p>
            <a:pPr fontAlgn="base"/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nr 15/2015 </a:t>
            </a:r>
            <a:endParaRPr lang="pl-PL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424303" y="5167754"/>
            <a:ext cx="1967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pl-PL" b="1" dirty="0" smtClean="0">
                <a:solidFill>
                  <a:srgbClr val="FF9900"/>
                </a:solidFill>
              </a:rPr>
              <a:t>Podwykonawcy </a:t>
            </a:r>
          </a:p>
          <a:p>
            <a:pPr lvl="0" fontAlgn="base"/>
            <a:r>
              <a:rPr lang="pl-PL" b="1" dirty="0" smtClean="0">
                <a:solidFill>
                  <a:srgbClr val="FF9900"/>
                </a:solidFill>
              </a:rPr>
              <a:t>Konsorcjum :</a:t>
            </a:r>
            <a:endParaRPr lang="pl-PL" dirty="0">
              <a:solidFill>
                <a:srgbClr val="FF9900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196680" y="5121588"/>
            <a:ext cx="7515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srgbClr val="FFCC66"/>
                </a:solidFill>
              </a:rPr>
              <a:t>PPiA</a:t>
            </a:r>
            <a:r>
              <a:rPr lang="pl-PL" b="1" dirty="0" smtClean="0">
                <a:solidFill>
                  <a:srgbClr val="FFCC66"/>
                </a:solidFill>
              </a:rPr>
              <a:t> „PIA-ZAP” </a:t>
            </a:r>
            <a:r>
              <a:rPr lang="pl-PL" b="1" dirty="0">
                <a:solidFill>
                  <a:srgbClr val="FFCC66"/>
                </a:solidFill>
              </a:rPr>
              <a:t>Sp. z o.o</a:t>
            </a:r>
            <a:r>
              <a:rPr lang="pl-PL" b="1" dirty="0" smtClean="0">
                <a:solidFill>
                  <a:srgbClr val="FFCC66"/>
                </a:solidFill>
              </a:rPr>
              <a:t>. :         24-110 Puławy, al. 100-lecia PP13</a:t>
            </a:r>
            <a:endParaRPr lang="pl-PL" b="1" dirty="0">
              <a:solidFill>
                <a:srgbClr val="FFCC66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196680" y="5583033"/>
            <a:ext cx="756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pl-PL" b="1" dirty="0">
                <a:solidFill>
                  <a:srgbClr val="FFCC66"/>
                </a:solidFill>
              </a:rPr>
              <a:t>LAMINOPOL Sp. z o.o</a:t>
            </a:r>
            <a:r>
              <a:rPr lang="pl-PL" b="1" dirty="0" smtClean="0">
                <a:solidFill>
                  <a:srgbClr val="FFCC66"/>
                </a:solidFill>
              </a:rPr>
              <a:t>.  :              76-200 </a:t>
            </a:r>
            <a:r>
              <a:rPr lang="pl-PL" b="1" dirty="0">
                <a:solidFill>
                  <a:srgbClr val="FFCC66"/>
                </a:solidFill>
              </a:rPr>
              <a:t>Słupsk, ul. Szczecińska 58 </a:t>
            </a:r>
            <a:r>
              <a:rPr lang="pl-PL" b="1" dirty="0" smtClean="0">
                <a:solidFill>
                  <a:srgbClr val="FFCC66"/>
                </a:solidFill>
              </a:rPr>
              <a:t>:</a:t>
            </a:r>
            <a:endParaRPr lang="pl-PL" dirty="0">
              <a:solidFill>
                <a:srgbClr val="FFCC66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4196680" y="5952365"/>
            <a:ext cx="6827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FFCC66"/>
                </a:solidFill>
              </a:rPr>
              <a:t>Ekofin-</a:t>
            </a:r>
            <a:r>
              <a:rPr lang="pl-PL" b="1" dirty="0" err="1" smtClean="0">
                <a:solidFill>
                  <a:srgbClr val="FFCC66"/>
                </a:solidFill>
              </a:rPr>
              <a:t>pol</a:t>
            </a:r>
            <a:r>
              <a:rPr lang="pl-PL" b="1" dirty="0" smtClean="0">
                <a:solidFill>
                  <a:srgbClr val="FFCC66"/>
                </a:solidFill>
              </a:rPr>
              <a:t> </a:t>
            </a:r>
            <a:r>
              <a:rPr lang="pl-PL" b="1" dirty="0">
                <a:solidFill>
                  <a:srgbClr val="FFCC66"/>
                </a:solidFill>
              </a:rPr>
              <a:t>Sp. z o.o</a:t>
            </a:r>
            <a:r>
              <a:rPr lang="pl-PL" b="1" dirty="0" smtClean="0">
                <a:solidFill>
                  <a:srgbClr val="FFCC66"/>
                </a:solidFill>
              </a:rPr>
              <a:t>. :                    80-297 Banino, ul. Leśna 12</a:t>
            </a:r>
            <a:endParaRPr lang="pl-PL" dirty="0">
              <a:solidFill>
                <a:srgbClr val="FFCC66"/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4196680" y="6321697"/>
            <a:ext cx="7265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FFCC66"/>
                </a:solidFill>
              </a:rPr>
              <a:t>PWiK </a:t>
            </a:r>
            <a:r>
              <a:rPr lang="pl-PL" b="1" dirty="0">
                <a:solidFill>
                  <a:srgbClr val="FFCC66"/>
                </a:solidFill>
              </a:rPr>
              <a:t>Sp. z o.o. </a:t>
            </a:r>
            <a:r>
              <a:rPr lang="pl-PL" b="1" dirty="0" smtClean="0">
                <a:solidFill>
                  <a:srgbClr val="FFCC66"/>
                </a:solidFill>
              </a:rPr>
              <a:t>:                           41-902 Bytom, ul. Arki Bożka 25</a:t>
            </a:r>
            <a:endParaRPr lang="pl-PL" dirty="0">
              <a:solidFill>
                <a:srgbClr val="FFCC66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424303" y="4131640"/>
            <a:ext cx="2480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pl-PL" b="1" dirty="0" smtClean="0">
                <a:solidFill>
                  <a:srgbClr val="FF9900"/>
                </a:solidFill>
              </a:rPr>
              <a:t>Podwykonawca </a:t>
            </a:r>
          </a:p>
          <a:p>
            <a:pPr lvl="0" fontAlgn="base"/>
            <a:r>
              <a:rPr lang="pl-PL" b="1" dirty="0" smtClean="0">
                <a:solidFill>
                  <a:srgbClr val="FF9900"/>
                </a:solidFill>
              </a:rPr>
              <a:t>Inżyniera Kontraktu :</a:t>
            </a:r>
            <a:endParaRPr lang="pl-PL" dirty="0">
              <a:solidFill>
                <a:srgbClr val="FF9900"/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4196680" y="41546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/>
            <a:r>
              <a:rPr lang="pl-PL" b="1" dirty="0" smtClean="0">
                <a:solidFill>
                  <a:srgbClr val="FFCC66"/>
                </a:solidFill>
              </a:rPr>
              <a:t>P. U. P –H  „AMM </a:t>
            </a:r>
            <a:r>
              <a:rPr lang="pl-PL" b="1" dirty="0">
                <a:solidFill>
                  <a:srgbClr val="FFCC66"/>
                </a:solidFill>
              </a:rPr>
              <a:t>INSTALACJE - ADAM </a:t>
            </a:r>
            <a:r>
              <a:rPr lang="pl-PL" b="1" dirty="0" smtClean="0">
                <a:solidFill>
                  <a:srgbClr val="FFCC66"/>
                </a:solidFill>
              </a:rPr>
              <a:t>KUKIEŁKA”</a:t>
            </a:r>
            <a:endParaRPr lang="pl-PL" b="1" dirty="0">
              <a:solidFill>
                <a:srgbClr val="FFCC66"/>
              </a:solidFill>
            </a:endParaRPr>
          </a:p>
          <a:p>
            <a:r>
              <a:rPr lang="pl-PL" b="1" dirty="0">
                <a:solidFill>
                  <a:srgbClr val="FFCC66"/>
                </a:solidFill>
              </a:rPr>
              <a:t>24-100 Puławy, ul. Gen. Fieldorfa „Nila” 18 lok. 16,</a:t>
            </a:r>
          </a:p>
        </p:txBody>
      </p:sp>
    </p:spTree>
    <p:extLst>
      <p:ext uri="{BB962C8B-B14F-4D97-AF65-F5344CB8AC3E}">
        <p14:creationId xmlns:p14="http://schemas.microsoft.com/office/powerpoint/2010/main" val="187660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216" y="0"/>
            <a:ext cx="1104595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0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35188" y="2301916"/>
            <a:ext cx="8534400" cy="1507067"/>
          </a:xfrm>
          <a:ln w="19050">
            <a:noFill/>
          </a:ln>
        </p:spPr>
        <p:txBody>
          <a:bodyPr/>
          <a:lstStyle/>
          <a:p>
            <a:pPr algn="ctr"/>
            <a:r>
              <a:rPr lang="pl-PL" dirty="0" smtClean="0"/>
              <a:t> </a:t>
            </a:r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Obiekty Poddane rozbiórce</a:t>
            </a:r>
            <a:endParaRPr lang="pl-PL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101969" y="534016"/>
            <a:ext cx="9859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dirty="0">
                <a:ln w="22225">
                  <a:noFill/>
                  <a:prstDash val="solid"/>
                </a:ln>
                <a:solidFill>
                  <a:srgbClr val="FF9900"/>
                </a:solidFill>
                <a:effectLst>
                  <a:glow rad="63500">
                    <a:srgbClr val="629DD1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„Przebudowa i </a:t>
            </a:r>
            <a:r>
              <a:rPr lang="pl-PL" sz="2000" dirty="0" smtClean="0">
                <a:ln w="22225">
                  <a:noFill/>
                  <a:prstDash val="solid"/>
                </a:ln>
                <a:solidFill>
                  <a:srgbClr val="FF9900"/>
                </a:solidFill>
                <a:effectLst>
                  <a:glow rad="63500">
                    <a:srgbClr val="629DD1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modernizacja oczyszczalni </a:t>
            </a:r>
            <a:r>
              <a:rPr lang="pl-PL" sz="2000" dirty="0">
                <a:ln w="22225">
                  <a:noFill/>
                  <a:prstDash val="solid"/>
                </a:ln>
                <a:solidFill>
                  <a:srgbClr val="FF9900"/>
                </a:solidFill>
                <a:effectLst>
                  <a:glow rad="63500">
                    <a:srgbClr val="629DD1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ścieków </a:t>
            </a:r>
          </a:p>
          <a:p>
            <a:pPr lvl="0" algn="ctr"/>
            <a:r>
              <a:rPr lang="pl-PL" sz="2000" dirty="0">
                <a:ln w="22225">
                  <a:noFill/>
                  <a:prstDash val="solid"/>
                </a:ln>
                <a:solidFill>
                  <a:srgbClr val="FF9900"/>
                </a:solidFill>
                <a:effectLst>
                  <a:glow rad="63500">
                    <a:srgbClr val="629DD1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oraz kolektora sanitarnego w Lipsku”</a:t>
            </a:r>
            <a:endParaRPr lang="pl-PL" sz="2000" b="1" i="1" dirty="0">
              <a:ln w="22225">
                <a:solidFill>
                  <a:srgbClr val="629DD1">
                    <a:lumMod val="75000"/>
                  </a:srgbClr>
                </a:solidFill>
                <a:prstDash val="solid"/>
              </a:ln>
              <a:solidFill>
                <a:srgbClr val="FF9900"/>
              </a:solidFill>
              <a:effectLst>
                <a:glow rad="63500">
                  <a:srgbClr val="629DD1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59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39" y="855785"/>
            <a:ext cx="7900607" cy="484163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6200000">
            <a:off x="5263659" y="2085907"/>
            <a:ext cx="1084385" cy="6138631"/>
          </a:xfrm>
        </p:spPr>
        <p:txBody>
          <a:bodyPr vert="vert">
            <a:normAutofit/>
          </a:bodyPr>
          <a:lstStyle/>
          <a:p>
            <a:pPr algn="ctr"/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Osadnik wtórny – o</a:t>
            </a:r>
            <a:r>
              <a:rPr lang="pl-PL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1R</a:t>
            </a:r>
            <a:endParaRPr lang="pl-PL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8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808891"/>
            <a:ext cx="7326923" cy="482990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6200000">
            <a:off x="4897314" y="2210759"/>
            <a:ext cx="1236785" cy="5619299"/>
          </a:xfrm>
        </p:spPr>
        <p:txBody>
          <a:bodyPr vert="vert"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Złoża biologiczne – o</a:t>
            </a:r>
            <a:r>
              <a:rPr lang="pl-PL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2R</a:t>
            </a:r>
            <a:endParaRPr lang="pl-PL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6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597878"/>
            <a:ext cx="7708582" cy="56246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6200000">
            <a:off x="4470084" y="1523190"/>
            <a:ext cx="1206818" cy="7075949"/>
          </a:xfrm>
        </p:spPr>
        <p:txBody>
          <a:bodyPr vert="vert"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Rozdzielnia elektryczna – o</a:t>
            </a:r>
            <a:r>
              <a:rPr lang="pl-PL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3R</a:t>
            </a:r>
            <a:endParaRPr lang="pl-PL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57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78" y="574431"/>
            <a:ext cx="5126336" cy="531417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6200000">
            <a:off x="4869685" y="2689166"/>
            <a:ext cx="1154723" cy="5244160"/>
          </a:xfrm>
        </p:spPr>
        <p:txBody>
          <a:bodyPr vert="vert"/>
          <a:lstStyle/>
          <a:p>
            <a:pPr algn="ctr"/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Trafostacja – o</a:t>
            </a:r>
            <a:r>
              <a:rPr lang="pl-PL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4R</a:t>
            </a:r>
            <a:endParaRPr lang="pl-PL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85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23292" y="1017302"/>
            <a:ext cx="8534400" cy="870114"/>
          </a:xfrm>
        </p:spPr>
        <p:txBody>
          <a:bodyPr/>
          <a:lstStyle/>
          <a:p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OCZYSZCZALNIA PRZED MODERNIZACJĄ</a:t>
            </a:r>
            <a:endParaRPr lang="pl-PL" dirty="0">
              <a:solidFill>
                <a:srgbClr val="FF99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46" y="225438"/>
            <a:ext cx="8534400" cy="80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820615" y="3429000"/>
            <a:ext cx="107735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u="sng" dirty="0" smtClean="0">
              <a:solidFill>
                <a:srgbClr val="FFCC66"/>
              </a:solidFill>
            </a:endParaRPr>
          </a:p>
          <a:p>
            <a:r>
              <a:rPr lang="pl-PL" b="1" u="sng" dirty="0" smtClean="0">
                <a:solidFill>
                  <a:srgbClr val="FFCC66"/>
                </a:solidFill>
              </a:rPr>
              <a:t>Pozwolenie wodno-prawne wydane w 2004 r. –nr IOŚiR-6210/4/04:</a:t>
            </a:r>
          </a:p>
          <a:p>
            <a:endParaRPr lang="pl-PL" dirty="0" smtClean="0">
              <a:solidFill>
                <a:srgbClr val="FFCC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FFCC66"/>
                </a:solidFill>
              </a:rPr>
              <a:t> </a:t>
            </a:r>
            <a:r>
              <a:rPr lang="pl-PL" dirty="0" smtClean="0">
                <a:solidFill>
                  <a:srgbClr val="FFCC66"/>
                </a:solidFill>
              </a:rPr>
              <a:t>zrzut ścieków oczyszczonych do rzeki Kępianka w ilości : </a:t>
            </a:r>
            <a:r>
              <a:rPr lang="pl-PL" dirty="0" err="1" smtClean="0">
                <a:solidFill>
                  <a:srgbClr val="FFCC66"/>
                </a:solidFill>
              </a:rPr>
              <a:t>Qdśr</a:t>
            </a:r>
            <a:r>
              <a:rPr lang="pl-PL" dirty="0" smtClean="0">
                <a:solidFill>
                  <a:srgbClr val="FFCC66"/>
                </a:solidFill>
              </a:rPr>
              <a:t> </a:t>
            </a:r>
            <a:r>
              <a:rPr lang="pl-PL" dirty="0">
                <a:solidFill>
                  <a:srgbClr val="FFCC66"/>
                </a:solidFill>
              </a:rPr>
              <a:t>= 1.950,0 m3/d, </a:t>
            </a:r>
            <a:r>
              <a:rPr lang="pl-PL" dirty="0" err="1" smtClean="0">
                <a:solidFill>
                  <a:srgbClr val="FFCC66"/>
                </a:solidFill>
              </a:rPr>
              <a:t>Qhmax</a:t>
            </a:r>
            <a:r>
              <a:rPr lang="pl-PL" dirty="0" smtClean="0">
                <a:solidFill>
                  <a:srgbClr val="FFCC66"/>
                </a:solidFill>
              </a:rPr>
              <a:t> </a:t>
            </a:r>
            <a:r>
              <a:rPr lang="pl-PL" dirty="0">
                <a:solidFill>
                  <a:srgbClr val="FFCC66"/>
                </a:solidFill>
              </a:rPr>
              <a:t>= 250,0 m3/h</a:t>
            </a: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820615" y="4659813"/>
            <a:ext cx="69418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 smtClean="0">
                <a:solidFill>
                  <a:srgbClr val="FFCC66"/>
                </a:solidFill>
              </a:rPr>
              <a:t>Wymagana redukcja zanieczyszczeń </a:t>
            </a:r>
            <a:r>
              <a:rPr lang="pl-PL" dirty="0" smtClean="0">
                <a:solidFill>
                  <a:srgbClr val="FFCC66"/>
                </a:solidFill>
              </a:rPr>
              <a:t>: </a:t>
            </a:r>
          </a:p>
          <a:p>
            <a:endParaRPr lang="pl-PL" dirty="0" smtClean="0">
              <a:solidFill>
                <a:srgbClr val="FFCC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FFCC66"/>
                </a:solidFill>
              </a:rPr>
              <a:t>zanieczyszczenia </a:t>
            </a:r>
            <a:r>
              <a:rPr lang="pl-PL" dirty="0">
                <a:solidFill>
                  <a:srgbClr val="FFCC66"/>
                </a:solidFill>
              </a:rPr>
              <a:t>organiczne BZT5 = 70-90 </a:t>
            </a:r>
            <a:r>
              <a:rPr lang="pl-PL" dirty="0" smtClean="0">
                <a:solidFill>
                  <a:srgbClr val="FFCC66"/>
                </a:solidFill>
              </a:rPr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FFCC66"/>
                </a:solidFill>
              </a:rPr>
              <a:t>zanieczyszczenia </a:t>
            </a:r>
            <a:r>
              <a:rPr lang="pl-PL" dirty="0">
                <a:solidFill>
                  <a:srgbClr val="FFCC66"/>
                </a:solidFill>
              </a:rPr>
              <a:t>organiczne </a:t>
            </a:r>
            <a:r>
              <a:rPr lang="pl-PL" dirty="0" smtClean="0">
                <a:solidFill>
                  <a:srgbClr val="FFCC66"/>
                </a:solidFill>
              </a:rPr>
              <a:t>ChZT </a:t>
            </a:r>
            <a:r>
              <a:rPr lang="pl-PL" dirty="0">
                <a:solidFill>
                  <a:srgbClr val="FFCC66"/>
                </a:solidFill>
              </a:rPr>
              <a:t>= 75 </a:t>
            </a:r>
            <a:r>
              <a:rPr lang="pl-PL" dirty="0" smtClean="0">
                <a:solidFill>
                  <a:srgbClr val="FFCC66"/>
                </a:solidFill>
              </a:rPr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FFCC66"/>
                </a:solidFill>
              </a:rPr>
              <a:t>azot </a:t>
            </a:r>
            <a:r>
              <a:rPr lang="pl-PL" dirty="0">
                <a:solidFill>
                  <a:srgbClr val="FFCC66"/>
                </a:solidFill>
              </a:rPr>
              <a:t>ogólny   </a:t>
            </a:r>
            <a:r>
              <a:rPr lang="pl-PL" dirty="0" smtClean="0">
                <a:solidFill>
                  <a:srgbClr val="FFCC66"/>
                </a:solidFill>
              </a:rPr>
              <a:t>                                 </a:t>
            </a:r>
            <a:r>
              <a:rPr lang="pl-PL" dirty="0">
                <a:solidFill>
                  <a:srgbClr val="FFCC66"/>
                </a:solidFill>
              </a:rPr>
              <a:t>N = 35 </a:t>
            </a:r>
            <a:r>
              <a:rPr lang="pl-PL" dirty="0" smtClean="0">
                <a:solidFill>
                  <a:srgbClr val="FFCC66"/>
                </a:solidFill>
              </a:rPr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FFCC66"/>
                </a:solidFill>
              </a:rPr>
              <a:t>fosfor  </a:t>
            </a:r>
            <a:r>
              <a:rPr lang="pl-PL" dirty="0">
                <a:solidFill>
                  <a:srgbClr val="FFCC66"/>
                </a:solidFill>
              </a:rPr>
              <a:t>ogólny </a:t>
            </a:r>
            <a:r>
              <a:rPr lang="pl-PL" dirty="0" smtClean="0">
                <a:solidFill>
                  <a:srgbClr val="FFCC66"/>
                </a:solidFill>
              </a:rPr>
              <a:t>                                P </a:t>
            </a:r>
            <a:r>
              <a:rPr lang="pl-PL" dirty="0">
                <a:solidFill>
                  <a:srgbClr val="FFCC66"/>
                </a:solidFill>
              </a:rPr>
              <a:t>= 40 </a:t>
            </a:r>
            <a:r>
              <a:rPr lang="pl-PL" dirty="0" smtClean="0">
                <a:solidFill>
                  <a:srgbClr val="FFCC66"/>
                </a:solidFill>
              </a:rPr>
              <a:t>%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FFCC66"/>
                </a:solidFill>
              </a:rPr>
              <a:t>zawiesiny ogólne                              = </a:t>
            </a:r>
            <a:r>
              <a:rPr lang="pl-PL" dirty="0" smtClean="0">
                <a:solidFill>
                  <a:srgbClr val="FFCC66"/>
                </a:solidFill>
              </a:rPr>
              <a:t> 35  g/dm3</a:t>
            </a:r>
            <a:endParaRPr lang="pl-PL" dirty="0">
              <a:solidFill>
                <a:srgbClr val="FFCC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>
              <a:solidFill>
                <a:srgbClr val="FFCC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rgbClr val="FFCC66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02677" y="1951672"/>
            <a:ext cx="100701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 smtClean="0">
                <a:solidFill>
                  <a:srgbClr val="FFCC66"/>
                </a:solidFill>
                <a:latin typeface="+mj-lt"/>
              </a:rPr>
              <a:t>Oczyszczalnia </a:t>
            </a:r>
            <a:r>
              <a:rPr lang="pl-PL" b="1" u="sng" dirty="0">
                <a:solidFill>
                  <a:srgbClr val="FFCC66"/>
                </a:solidFill>
                <a:latin typeface="+mj-lt"/>
              </a:rPr>
              <a:t>mechaniczno-biologiczna </a:t>
            </a:r>
            <a:r>
              <a:rPr lang="pl-PL" b="1" u="sng" dirty="0" smtClean="0">
                <a:solidFill>
                  <a:srgbClr val="FFCC66"/>
                </a:solidFill>
                <a:latin typeface="+mj-lt"/>
              </a:rPr>
              <a:t>z zastosowaniem :</a:t>
            </a:r>
          </a:p>
          <a:p>
            <a:endParaRPr lang="pl-PL" b="1" u="sng" dirty="0" smtClean="0">
              <a:solidFill>
                <a:srgbClr val="FFCC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 smtClean="0">
                <a:solidFill>
                  <a:srgbClr val="FFCC66"/>
                </a:solidFill>
              </a:rPr>
              <a:t>osadników Imhoffa jako osadników wstępnych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 smtClean="0">
                <a:solidFill>
                  <a:srgbClr val="FFCC66"/>
                </a:solidFill>
              </a:rPr>
              <a:t>złóż biologicznych jako urządzeń </a:t>
            </a:r>
            <a:r>
              <a:rPr lang="pl-PL" b="1" dirty="0">
                <a:solidFill>
                  <a:srgbClr val="FFCC66"/>
                </a:solidFill>
              </a:rPr>
              <a:t>do biologicznego oczyszczania </a:t>
            </a:r>
            <a:r>
              <a:rPr lang="pl-PL" b="1" dirty="0" smtClean="0">
                <a:solidFill>
                  <a:srgbClr val="FFCC66"/>
                </a:solidFill>
              </a:rPr>
              <a:t>ścieków, współpracujących </a:t>
            </a:r>
            <a:r>
              <a:rPr lang="pl-PL" b="1" dirty="0">
                <a:solidFill>
                  <a:srgbClr val="FFCC66"/>
                </a:solidFill>
              </a:rPr>
              <a:t>z osadnikami wtórnymi</a:t>
            </a:r>
            <a:r>
              <a:rPr lang="pl-PL" b="1" dirty="0" smtClean="0">
                <a:solidFill>
                  <a:srgbClr val="FFCC66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6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24" y="820615"/>
            <a:ext cx="7964792" cy="467607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6200000">
            <a:off x="5391276" y="464238"/>
            <a:ext cx="1777087" cy="7965393"/>
          </a:xfrm>
        </p:spPr>
        <p:txBody>
          <a:bodyPr vert="vert"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Budynek administracyjno- socjalny</a:t>
            </a:r>
            <a:r>
              <a:rPr lang="pl-PL" dirty="0" smtClean="0">
                <a:latin typeface="Berlin Sans FB" panose="020E0602020502020306" pitchFamily="34" charset="0"/>
              </a:rPr>
              <a:t/>
            </a:r>
            <a:br>
              <a:rPr lang="pl-PL" dirty="0" smtClean="0">
                <a:latin typeface="Berlin Sans FB" panose="020E0602020502020306" pitchFamily="34" charset="0"/>
              </a:rPr>
            </a:br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– o</a:t>
            </a:r>
            <a:r>
              <a:rPr lang="pl-PL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5R</a:t>
            </a:r>
            <a:endParaRPr lang="pl-PL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4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15" y="973016"/>
            <a:ext cx="7841737" cy="513470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6200000">
            <a:off x="5274400" y="1122455"/>
            <a:ext cx="1629508" cy="7938499"/>
          </a:xfrm>
        </p:spPr>
        <p:txBody>
          <a:bodyPr vert="vert"/>
          <a:lstStyle/>
          <a:p>
            <a:pPr algn="ctr"/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Poletka osadowe – o</a:t>
            </a:r>
            <a:r>
              <a:rPr lang="pl-PL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6R</a:t>
            </a:r>
            <a:endParaRPr lang="pl-PL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4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1" y="764569"/>
            <a:ext cx="7911245" cy="4651493"/>
          </a:xfrm>
          <a:prstGeom prst="rect">
            <a:avLst/>
          </a:prstGeom>
        </p:spPr>
      </p:pic>
      <p:pic>
        <p:nvPicPr>
          <p:cNvPr id="3075" name="Picture 3" descr="C:\Users\R.Skwarek\Desktop\OSL-FOTO 26.03.2015\DSCN62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15" y="2442796"/>
            <a:ext cx="5427784" cy="40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6200000">
            <a:off x="3856891" y="-1047299"/>
            <a:ext cx="990600" cy="4493883"/>
          </a:xfrm>
        </p:spPr>
        <p:txBody>
          <a:bodyPr vert="vert"/>
          <a:lstStyle/>
          <a:p>
            <a:pPr algn="ctr"/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Piaskownik – o</a:t>
            </a:r>
            <a:r>
              <a:rPr lang="pl-PL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7R</a:t>
            </a:r>
            <a:endParaRPr lang="pl-PL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3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08" y="679938"/>
            <a:ext cx="7735033" cy="519520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6200000">
            <a:off x="5470647" y="1251445"/>
            <a:ext cx="1271954" cy="7373802"/>
          </a:xfrm>
        </p:spPr>
        <p:txBody>
          <a:bodyPr vert="vert">
            <a:normAutofit/>
          </a:bodyPr>
          <a:lstStyle/>
          <a:p>
            <a:pPr algn="ctr"/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Taca pod zbiornik </a:t>
            </a:r>
            <a:r>
              <a:rPr lang="pl-PL" dirty="0" err="1" smtClean="0">
                <a:solidFill>
                  <a:srgbClr val="FF9900"/>
                </a:solidFill>
                <a:latin typeface="Berlin Sans FB" panose="020E0602020502020306" pitchFamily="34" charset="0"/>
              </a:rPr>
              <a:t>pix</a:t>
            </a:r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– o</a:t>
            </a:r>
            <a:r>
              <a:rPr lang="pl-PL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8R</a:t>
            </a:r>
            <a:endParaRPr lang="pl-PL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5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0169" y="987773"/>
            <a:ext cx="8534400" cy="870114"/>
          </a:xfrm>
        </p:spPr>
        <p:txBody>
          <a:bodyPr/>
          <a:lstStyle/>
          <a:p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OCZYSZCZALNIA PO MODERNIZACJI</a:t>
            </a:r>
            <a:endParaRPr lang="pl-PL" dirty="0">
              <a:solidFill>
                <a:srgbClr val="FF99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169" y="284053"/>
            <a:ext cx="8534400" cy="80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820615" y="3429000"/>
            <a:ext cx="107735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u="sng" dirty="0" smtClean="0">
              <a:solidFill>
                <a:srgbClr val="FFCC66"/>
              </a:solidFill>
            </a:endParaRPr>
          </a:p>
          <a:p>
            <a:r>
              <a:rPr lang="pl-PL" b="1" u="sng" dirty="0" smtClean="0">
                <a:solidFill>
                  <a:srgbClr val="FFCC66"/>
                </a:solidFill>
              </a:rPr>
              <a:t>Pozwolenie wodno-prawne nr OŚR  63414.16.2015– 24.09. 2015 r. </a:t>
            </a:r>
            <a:r>
              <a:rPr lang="pl-PL" b="1" u="sng" dirty="0">
                <a:solidFill>
                  <a:srgbClr val="FFCC66"/>
                </a:solidFill>
              </a:rPr>
              <a:t>:</a:t>
            </a:r>
            <a:endParaRPr lang="pl-PL" b="1" u="sng" dirty="0" smtClean="0">
              <a:solidFill>
                <a:srgbClr val="FFCC66"/>
              </a:solidFill>
            </a:endParaRPr>
          </a:p>
          <a:p>
            <a:endParaRPr lang="pl-PL" dirty="0" smtClean="0">
              <a:solidFill>
                <a:srgbClr val="FFCC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FFCC66"/>
                </a:solidFill>
              </a:rPr>
              <a:t> </a:t>
            </a:r>
            <a:r>
              <a:rPr lang="pl-PL" dirty="0" smtClean="0">
                <a:solidFill>
                  <a:srgbClr val="FFCC66"/>
                </a:solidFill>
              </a:rPr>
              <a:t>zrzut ścieków oczyszczonych do rzeki Kępianka w ilości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FFCC66"/>
                </a:solidFill>
              </a:rPr>
              <a:t>Q dśr </a:t>
            </a:r>
            <a:r>
              <a:rPr lang="pl-PL" dirty="0">
                <a:solidFill>
                  <a:srgbClr val="FFCC66"/>
                </a:solidFill>
              </a:rPr>
              <a:t>= </a:t>
            </a:r>
            <a:r>
              <a:rPr lang="pl-PL" dirty="0" smtClean="0">
                <a:solidFill>
                  <a:srgbClr val="FFCC66"/>
                </a:solidFill>
              </a:rPr>
              <a:t>2 600 </a:t>
            </a:r>
            <a:r>
              <a:rPr lang="pl-PL" dirty="0">
                <a:solidFill>
                  <a:srgbClr val="FFCC66"/>
                </a:solidFill>
              </a:rPr>
              <a:t>m3/d, </a:t>
            </a:r>
            <a:r>
              <a:rPr lang="pl-PL" dirty="0" smtClean="0">
                <a:solidFill>
                  <a:srgbClr val="FFCC66"/>
                </a:solidFill>
              </a:rPr>
              <a:t>Q hmax </a:t>
            </a:r>
            <a:r>
              <a:rPr lang="pl-PL" dirty="0">
                <a:solidFill>
                  <a:srgbClr val="FFCC66"/>
                </a:solidFill>
              </a:rPr>
              <a:t>= </a:t>
            </a:r>
            <a:r>
              <a:rPr lang="pl-PL" dirty="0" smtClean="0">
                <a:solidFill>
                  <a:srgbClr val="FFCC66"/>
                </a:solidFill>
              </a:rPr>
              <a:t>210,0 m3/h, Q dmax 3 120 m3/h</a:t>
            </a:r>
            <a:endParaRPr lang="pl-PL" dirty="0">
              <a:solidFill>
                <a:srgbClr val="FFCC66"/>
              </a:solidFill>
            </a:endParaRP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820615" y="4974720"/>
            <a:ext cx="69418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 smtClean="0">
                <a:solidFill>
                  <a:srgbClr val="FFCC66"/>
                </a:solidFill>
              </a:rPr>
              <a:t>Dopuszczone wskaźniki  zanieczyszczeń </a:t>
            </a:r>
            <a:r>
              <a:rPr lang="pl-PL" dirty="0" smtClean="0">
                <a:solidFill>
                  <a:srgbClr val="FFCC66"/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FFCC66"/>
                </a:solidFill>
              </a:rPr>
              <a:t>zanieczyszczenia </a:t>
            </a:r>
            <a:r>
              <a:rPr lang="pl-PL" dirty="0">
                <a:solidFill>
                  <a:srgbClr val="FFCC66"/>
                </a:solidFill>
              </a:rPr>
              <a:t>organiczne BZT5 = </a:t>
            </a:r>
            <a:r>
              <a:rPr lang="pl-PL" dirty="0" smtClean="0">
                <a:solidFill>
                  <a:srgbClr val="FFCC66"/>
                </a:solidFill>
              </a:rPr>
              <a:t>  15 mg O</a:t>
            </a:r>
            <a:r>
              <a:rPr lang="pl-PL" sz="1600" dirty="0" smtClean="0">
                <a:solidFill>
                  <a:srgbClr val="FFCC66"/>
                </a:solidFill>
              </a:rPr>
              <a:t>2</a:t>
            </a:r>
            <a:r>
              <a:rPr lang="pl-PL" dirty="0" smtClean="0">
                <a:solidFill>
                  <a:srgbClr val="FFCC66"/>
                </a:solidFill>
              </a:rPr>
              <a:t>/dm3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FFCC66"/>
                </a:solidFill>
              </a:rPr>
              <a:t>zanieczyszczenia </a:t>
            </a:r>
            <a:r>
              <a:rPr lang="pl-PL" dirty="0">
                <a:solidFill>
                  <a:srgbClr val="FFCC66"/>
                </a:solidFill>
              </a:rPr>
              <a:t>organiczne </a:t>
            </a:r>
            <a:r>
              <a:rPr lang="pl-PL" dirty="0" smtClean="0">
                <a:solidFill>
                  <a:srgbClr val="FFCC66"/>
                </a:solidFill>
              </a:rPr>
              <a:t>ChZT </a:t>
            </a:r>
            <a:r>
              <a:rPr lang="pl-PL" dirty="0">
                <a:solidFill>
                  <a:srgbClr val="FFCC66"/>
                </a:solidFill>
              </a:rPr>
              <a:t>= </a:t>
            </a:r>
            <a:r>
              <a:rPr lang="pl-PL" dirty="0" smtClean="0">
                <a:solidFill>
                  <a:srgbClr val="FFCC66"/>
                </a:solidFill>
              </a:rPr>
              <a:t>125 </a:t>
            </a:r>
            <a:r>
              <a:rPr lang="pl-PL" dirty="0">
                <a:solidFill>
                  <a:srgbClr val="FFCC66"/>
                </a:solidFill>
              </a:rPr>
              <a:t>mg O</a:t>
            </a:r>
            <a:r>
              <a:rPr lang="pl-PL" sz="1600" dirty="0">
                <a:solidFill>
                  <a:srgbClr val="FFCC66"/>
                </a:solidFill>
              </a:rPr>
              <a:t>2</a:t>
            </a:r>
            <a:r>
              <a:rPr lang="pl-PL" dirty="0">
                <a:solidFill>
                  <a:srgbClr val="FFCC66"/>
                </a:solidFill>
              </a:rPr>
              <a:t>/dm3</a:t>
            </a:r>
            <a:r>
              <a:rPr lang="pl-PL" dirty="0" smtClean="0">
                <a:solidFill>
                  <a:srgbClr val="FFCC66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FFCC66"/>
                </a:solidFill>
              </a:rPr>
              <a:t>azot </a:t>
            </a:r>
            <a:r>
              <a:rPr lang="pl-PL" dirty="0">
                <a:solidFill>
                  <a:srgbClr val="FFCC66"/>
                </a:solidFill>
              </a:rPr>
              <a:t>ogólny    </a:t>
            </a:r>
            <a:r>
              <a:rPr lang="pl-PL" dirty="0" smtClean="0">
                <a:solidFill>
                  <a:srgbClr val="FFCC66"/>
                </a:solidFill>
              </a:rPr>
              <a:t>                                   =   15 mg /</a:t>
            </a:r>
            <a:r>
              <a:rPr lang="pl-PL" dirty="0">
                <a:solidFill>
                  <a:srgbClr val="FFCC66"/>
                </a:solidFill>
              </a:rPr>
              <a:t>dm3</a:t>
            </a:r>
            <a:endParaRPr lang="pl-PL" dirty="0" smtClean="0">
              <a:solidFill>
                <a:srgbClr val="FFCC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FFCC66"/>
                </a:solidFill>
              </a:rPr>
              <a:t>fosfor  </a:t>
            </a:r>
            <a:r>
              <a:rPr lang="pl-PL" dirty="0">
                <a:solidFill>
                  <a:srgbClr val="FFCC66"/>
                </a:solidFill>
              </a:rPr>
              <a:t>ogólny </a:t>
            </a:r>
            <a:r>
              <a:rPr lang="pl-PL" dirty="0" smtClean="0">
                <a:solidFill>
                  <a:srgbClr val="FFCC66"/>
                </a:solidFill>
              </a:rPr>
              <a:t>                                   =     2 mg /dm3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FFCC66"/>
                </a:solidFill>
              </a:rPr>
              <a:t>zawiesiny ogólne                              =   35 </a:t>
            </a:r>
            <a:r>
              <a:rPr lang="pl-PL" dirty="0">
                <a:solidFill>
                  <a:srgbClr val="FFCC66"/>
                </a:solidFill>
              </a:rPr>
              <a:t>mg </a:t>
            </a:r>
            <a:r>
              <a:rPr lang="pl-PL" dirty="0" smtClean="0">
                <a:solidFill>
                  <a:srgbClr val="FFCC66"/>
                </a:solidFill>
              </a:rPr>
              <a:t>/</a:t>
            </a:r>
            <a:r>
              <a:rPr lang="pl-PL" dirty="0">
                <a:solidFill>
                  <a:srgbClr val="FFCC66"/>
                </a:solidFill>
              </a:rPr>
              <a:t>dm3</a:t>
            </a:r>
            <a:endParaRPr lang="pl-PL" dirty="0" smtClean="0">
              <a:solidFill>
                <a:srgbClr val="FFCC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rgbClr val="FFCC66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02677" y="1951672"/>
            <a:ext cx="100701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 smtClean="0">
                <a:solidFill>
                  <a:srgbClr val="FFCC66"/>
                </a:solidFill>
                <a:latin typeface="+mj-lt"/>
              </a:rPr>
              <a:t>Oczyszczalnia </a:t>
            </a:r>
            <a:r>
              <a:rPr lang="pl-PL" b="1" u="sng" dirty="0">
                <a:solidFill>
                  <a:srgbClr val="FFCC66"/>
                </a:solidFill>
                <a:latin typeface="+mj-lt"/>
              </a:rPr>
              <a:t>mechaniczno-biologiczna </a:t>
            </a:r>
            <a:r>
              <a:rPr lang="pl-PL" b="1" u="sng" dirty="0" smtClean="0">
                <a:solidFill>
                  <a:srgbClr val="FFCC66"/>
                </a:solidFill>
                <a:latin typeface="+mj-lt"/>
              </a:rPr>
              <a:t>:</a:t>
            </a:r>
          </a:p>
          <a:p>
            <a:endParaRPr lang="pl-PL" b="1" u="sng" dirty="0" smtClean="0">
              <a:solidFill>
                <a:srgbClr val="FFCC66"/>
              </a:solidFill>
            </a:endParaRPr>
          </a:p>
          <a:p>
            <a:r>
              <a:rPr lang="pl-PL" dirty="0" smtClean="0">
                <a:solidFill>
                  <a:srgbClr val="FFCC66"/>
                </a:solidFill>
              </a:rPr>
              <a:t>technologia </a:t>
            </a:r>
            <a:r>
              <a:rPr lang="pl-PL" dirty="0">
                <a:solidFill>
                  <a:srgbClr val="FFCC66"/>
                </a:solidFill>
              </a:rPr>
              <a:t>oczyszczania </a:t>
            </a:r>
            <a:r>
              <a:rPr lang="pl-PL" dirty="0" smtClean="0">
                <a:solidFill>
                  <a:srgbClr val="FFCC66"/>
                </a:solidFill>
              </a:rPr>
              <a:t>ścieków oparta </a:t>
            </a:r>
            <a:r>
              <a:rPr lang="pl-PL" dirty="0">
                <a:solidFill>
                  <a:srgbClr val="FFCC66"/>
                </a:solidFill>
              </a:rPr>
              <a:t>na procesach </a:t>
            </a:r>
            <a:r>
              <a:rPr lang="pl-PL" dirty="0" smtClean="0">
                <a:solidFill>
                  <a:srgbClr val="FFCC66"/>
                </a:solidFill>
              </a:rPr>
              <a:t>filtracji, sedymentacji </a:t>
            </a:r>
            <a:r>
              <a:rPr lang="pl-PL" dirty="0">
                <a:solidFill>
                  <a:srgbClr val="FFCC66"/>
                </a:solidFill>
              </a:rPr>
              <a:t>oraz biologicznego oczyszczania </a:t>
            </a:r>
            <a:r>
              <a:rPr lang="pl-PL" dirty="0" smtClean="0">
                <a:solidFill>
                  <a:srgbClr val="FFCC66"/>
                </a:solidFill>
              </a:rPr>
              <a:t>ścieków, zapewniająca </a:t>
            </a:r>
            <a:r>
              <a:rPr lang="pl-PL" dirty="0">
                <a:solidFill>
                  <a:srgbClr val="FFCC66"/>
                </a:solidFill>
              </a:rPr>
              <a:t>osiągnięcie </a:t>
            </a:r>
            <a:r>
              <a:rPr lang="pl-PL" dirty="0" smtClean="0">
                <a:solidFill>
                  <a:srgbClr val="FFCC66"/>
                </a:solidFill>
              </a:rPr>
              <a:t>wysokiej efektywności </a:t>
            </a:r>
            <a:r>
              <a:rPr lang="pl-PL" dirty="0">
                <a:solidFill>
                  <a:srgbClr val="FFCC66"/>
                </a:solidFill>
              </a:rPr>
              <a:t>działania oczyszczalni w zakresie usuwania zanieczyszczeń w tym </a:t>
            </a:r>
            <a:r>
              <a:rPr lang="pl-PL" dirty="0" smtClean="0">
                <a:solidFill>
                  <a:srgbClr val="FFCC66"/>
                </a:solidFill>
              </a:rPr>
              <a:t>związków</a:t>
            </a:r>
            <a:r>
              <a:rPr lang="pl-PL" dirty="0">
                <a:solidFill>
                  <a:srgbClr val="FFCC66"/>
                </a:solidFill>
              </a:rPr>
              <a:t> </a:t>
            </a:r>
            <a:r>
              <a:rPr lang="pl-PL" dirty="0" smtClean="0">
                <a:solidFill>
                  <a:srgbClr val="FFCC66"/>
                </a:solidFill>
              </a:rPr>
              <a:t>azotu </a:t>
            </a:r>
            <a:r>
              <a:rPr lang="pl-PL" dirty="0">
                <a:solidFill>
                  <a:srgbClr val="FFCC66"/>
                </a:solidFill>
              </a:rPr>
              <a:t>i fosforu.</a:t>
            </a:r>
            <a:endParaRPr lang="pl-PL" b="1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7" y="1078526"/>
            <a:ext cx="4876799" cy="3446584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24" y="1547449"/>
            <a:ext cx="6013936" cy="425547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277814" y="327467"/>
            <a:ext cx="10257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E47F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Ścieki surowe z kolektora sanitarnego trafiają do Pompowni Ścieków 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8950" y="5025255"/>
            <a:ext cx="9419492" cy="1507067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Przepompownia ścieków z częścią socjalną</a:t>
            </a:r>
            <a:b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</a:b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– o</a:t>
            </a:r>
            <a:r>
              <a:rPr lang="pl-PL" sz="2800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3m</a:t>
            </a:r>
            <a:endParaRPr lang="pl-PL" sz="2800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73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48508" y="5552793"/>
            <a:ext cx="8534400" cy="719053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Punkt zlewny – o</a:t>
            </a:r>
            <a:r>
              <a:rPr lang="pl-PL" sz="2800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1</a:t>
            </a:r>
            <a:endParaRPr lang="pl-PL" sz="2800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36" y="717674"/>
            <a:ext cx="6298248" cy="458115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8194431" y="1057755"/>
            <a:ext cx="35286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CC66"/>
                </a:solidFill>
              </a:rPr>
              <a:t>Ścieki dowożone do oczyszczalni zrzucane </a:t>
            </a:r>
            <a:r>
              <a:rPr lang="pl-PL" sz="2400" b="1" dirty="0" smtClean="0">
                <a:solidFill>
                  <a:srgbClr val="FFCC66"/>
                </a:solidFill>
              </a:rPr>
              <a:t>są </a:t>
            </a:r>
            <a:r>
              <a:rPr lang="pl-PL" sz="2400" b="1" dirty="0">
                <a:solidFill>
                  <a:srgbClr val="FFCC66"/>
                </a:solidFill>
              </a:rPr>
              <a:t>poprzez system kontrolno-pomiarowy i </a:t>
            </a:r>
            <a:r>
              <a:rPr lang="pl-PL" sz="2400" b="1" dirty="0" smtClean="0">
                <a:solidFill>
                  <a:srgbClr val="FFCC66"/>
                </a:solidFill>
              </a:rPr>
              <a:t>sito spiralne do stacji zlewczej , skąd kierowane są </a:t>
            </a:r>
            <a:r>
              <a:rPr lang="pl-PL" sz="2400" b="1" dirty="0">
                <a:solidFill>
                  <a:srgbClr val="FFCC66"/>
                </a:solidFill>
              </a:rPr>
              <a:t>do kolektora sanitarnego</a:t>
            </a:r>
            <a:r>
              <a:rPr lang="pl-PL" sz="2400" b="1" dirty="0" smtClean="0">
                <a:solidFill>
                  <a:srgbClr val="FF9900"/>
                </a:solidFill>
              </a:rPr>
              <a:t>.</a:t>
            </a:r>
            <a:endParaRPr lang="pl-PL" sz="24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R.Skwarek\Desktop\OSL-FOTO 26.03.2015\DSCN6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31" y="803809"/>
            <a:ext cx="5003353" cy="386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R.Skwarek\Desktop\OSL-FPTO Tomek\DSC01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307" y="1095328"/>
            <a:ext cx="6178062" cy="463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858950" y="5259716"/>
            <a:ext cx="10932388" cy="1507067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Przepompownia ścieków –KRATA MECHANICZNA</a:t>
            </a:r>
            <a:b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</a:b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– o</a:t>
            </a:r>
            <a:r>
              <a:rPr lang="pl-PL" sz="2800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3m</a:t>
            </a:r>
            <a:endParaRPr lang="pl-PL" sz="2800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348154" y="157478"/>
            <a:ext cx="10281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Ścieki surowe </a:t>
            </a:r>
            <a:r>
              <a:rPr lang="pl-PL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wstępnie są oczyszczane na kracie mechanicznej </a:t>
            </a:r>
            <a:r>
              <a:rPr lang="pl-PL" sz="2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pl-PL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47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.Skwarek\Desktop\OSL-FPTO Tomek\IMAG0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82" y="1418491"/>
            <a:ext cx="7719647" cy="51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R.Skwarek\Desktop\OSL - od Tomka\DSC001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39" y="1002657"/>
            <a:ext cx="4290202" cy="32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289540" y="5494326"/>
            <a:ext cx="8862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Przepompownia ścieków –– ob. 3m</a:t>
            </a:r>
            <a:endParaRPr lang="pl-PL" sz="2400" b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POMIESZCZENIE KRATY  MECHANICZNEJ</a:t>
            </a:r>
            <a:endParaRPr lang="pl-PL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807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R.Skwarek\Desktop\OSL-FOTO 26.03.2015\DSCN6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37" y="1151484"/>
            <a:ext cx="5767753" cy="432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R.Skwarek\Desktop\OSL-FPTO Tomek\DSC01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40" y="1838570"/>
            <a:ext cx="6021392" cy="451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055077" y="5593639"/>
            <a:ext cx="9120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Przepompownia ścieków </a:t>
            </a:r>
            <a:r>
              <a:rPr lang="pl-PL" sz="2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POMPOWNIA ŚCIEKÓW – </a:t>
            </a:r>
            <a:r>
              <a:rPr lang="pl-PL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ob. 3m</a:t>
            </a:r>
          </a:p>
        </p:txBody>
      </p:sp>
      <p:sp>
        <p:nvSpPr>
          <p:cNvPr id="4" name="Prostokąt 3"/>
          <p:cNvSpPr/>
          <p:nvPr/>
        </p:nvSpPr>
        <p:spPr>
          <a:xfrm>
            <a:off x="222737" y="364590"/>
            <a:ext cx="110875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wstępnym oczyszczeniu ścieki poprzez zespoły </a:t>
            </a:r>
            <a:r>
              <a:rPr lang="pl-PL" sz="24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pompowe  </a:t>
            </a:r>
            <a:r>
              <a:rPr lang="pl-PL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przepompowywane są do oczyszczalni mechanicznej</a:t>
            </a:r>
          </a:p>
          <a:p>
            <a:pPr algn="ctr"/>
            <a:r>
              <a:rPr lang="pl-PL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zbiornika retencyjnego</a:t>
            </a:r>
            <a:endParaRPr lang="pl-PL" sz="2400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9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.Skwarek\Desktop\OSL-FOTO 26.03.2015\DSCN6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0" y="414359"/>
            <a:ext cx="11723078" cy="39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R.Skwarek\Desktop\OSL-FOTO 26.03.2015\DSCN6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59" y="3467837"/>
            <a:ext cx="4145079" cy="310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R.Skwarek\Desktop\OSL-FOTO\WP_20150123_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0" y="3494942"/>
            <a:ext cx="4693140" cy="310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R.Skwarek\Desktop\OSL-FOTO 26.03.2015\DSCN62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986" y="3522047"/>
            <a:ext cx="4108940" cy="308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371964" y="625677"/>
            <a:ext cx="6525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Widok ogólny oczyszczalni ścieków  przed modernizacją</a:t>
            </a:r>
            <a:endParaRPr lang="pl-PL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729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18138" y="5603631"/>
            <a:ext cx="8534400" cy="773723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Zbiornik retencyjny – o</a:t>
            </a:r>
            <a:r>
              <a:rPr lang="pl-PL" sz="2800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1M</a:t>
            </a:r>
            <a:endParaRPr lang="pl-PL" sz="2800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5" y="612168"/>
            <a:ext cx="5697220" cy="3204845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16" y="1632075"/>
            <a:ext cx="6540354" cy="391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4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444" y="1362456"/>
            <a:ext cx="4819650" cy="36147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5" y="1362456"/>
            <a:ext cx="5650495" cy="361473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662658" y="5371329"/>
            <a:ext cx="9036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pl-PL" sz="2800" cap="all" dirty="0" smtClean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  <a:ea typeface="+mj-ea"/>
                <a:cs typeface="+mj-cs"/>
              </a:rPr>
              <a:t>Adaptacja osadników iMhoffa   – </a:t>
            </a:r>
            <a:r>
              <a:rPr lang="pl-PL" sz="2800" cap="all" dirty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  <a:ea typeface="+mj-ea"/>
                <a:cs typeface="+mj-cs"/>
              </a:rPr>
              <a:t>o</a:t>
            </a:r>
            <a:r>
              <a:rPr lang="pl-PL" sz="2800" dirty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  <a:ea typeface="+mj-ea"/>
                <a:cs typeface="+mj-cs"/>
              </a:rPr>
              <a:t>b</a:t>
            </a:r>
            <a:r>
              <a:rPr lang="pl-PL" sz="2800" cap="all" dirty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  <a:ea typeface="+mj-ea"/>
                <a:cs typeface="+mj-cs"/>
              </a:rPr>
              <a:t>. </a:t>
            </a:r>
            <a:r>
              <a:rPr lang="pl-PL" sz="2800" cap="all" dirty="0" smtClean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  <a:ea typeface="+mj-ea"/>
                <a:cs typeface="+mj-cs"/>
              </a:rPr>
              <a:t>1M, 2M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093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6268" y="5776954"/>
            <a:ext cx="8534400" cy="729353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Budynek techniczny – o</a:t>
            </a:r>
            <a:r>
              <a:rPr lang="pl-PL" sz="2800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2</a:t>
            </a:r>
            <a:endParaRPr lang="pl-PL" sz="2800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68" y="311069"/>
            <a:ext cx="8961120" cy="52197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711569" y="636621"/>
            <a:ext cx="82764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u="sng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budynku technicznym zlokalizowane są </a:t>
            </a:r>
            <a:r>
              <a:rPr lang="pl-PL" sz="24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urządzenia do mechanicznego oczyszczania ścieków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prasa osadów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dmuchawy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sterownia</a:t>
            </a:r>
            <a:endParaRPr lang="pl-PL" sz="2400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6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.Skwarek\Desktop\OSL-FPTO Tomek\DSC012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191" y="1717430"/>
            <a:ext cx="5931877" cy="444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R.Skwarek\Desktop\OSL-FPTO Tomek\DSC012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70" y="730067"/>
            <a:ext cx="6772275" cy="507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176927" y="5808480"/>
            <a:ext cx="5109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BUDYNEK TECHNICZNY – OB. 2</a:t>
            </a:r>
            <a:endParaRPr lang="pl-PL" sz="2800" dirty="0"/>
          </a:p>
        </p:txBody>
      </p:sp>
      <p:sp>
        <p:nvSpPr>
          <p:cNvPr id="5" name="Prostokąt 4"/>
          <p:cNvSpPr/>
          <p:nvPr/>
        </p:nvSpPr>
        <p:spPr>
          <a:xfrm>
            <a:off x="623156" y="314569"/>
            <a:ext cx="112640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400" b="1" dirty="0" smtClean="0">
                <a:solidFill>
                  <a:srgbClr val="FFCC66"/>
                </a:solidFill>
              </a:rPr>
              <a:t>Wydzielanie </a:t>
            </a:r>
            <a:r>
              <a:rPr lang="pl-PL" sz="2400" b="1" dirty="0">
                <a:solidFill>
                  <a:srgbClr val="FFCC66"/>
                </a:solidFill>
              </a:rPr>
              <a:t>skratek i piasku ze ścieków następuje</a:t>
            </a:r>
          </a:p>
          <a:p>
            <a:pPr algn="ctr"/>
            <a:r>
              <a:rPr lang="pl-PL" sz="2400" b="1" dirty="0" smtClean="0">
                <a:solidFill>
                  <a:srgbClr val="FFCC66"/>
                </a:solidFill>
              </a:rPr>
              <a:t>w zblokowanych  urządzeniach </a:t>
            </a:r>
            <a:r>
              <a:rPr lang="pl-PL" sz="2400" b="1" dirty="0">
                <a:solidFill>
                  <a:srgbClr val="FFCC66"/>
                </a:solidFill>
              </a:rPr>
              <a:t>do mechanicznego oczyszczania </a:t>
            </a:r>
            <a:r>
              <a:rPr lang="pl-PL" sz="2400" b="1" dirty="0" smtClean="0">
                <a:solidFill>
                  <a:srgbClr val="FFCC66"/>
                </a:solidFill>
              </a:rPr>
              <a:t>ścieków,                   </a:t>
            </a:r>
            <a:endParaRPr lang="pl-PL" sz="2400" b="1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77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41639" y="5611409"/>
            <a:ext cx="8534400" cy="789391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Reaktor biologiczny – o</a:t>
            </a:r>
            <a:r>
              <a:rPr lang="pl-PL" sz="2800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6</a:t>
            </a:r>
            <a:endParaRPr lang="pl-PL" sz="2800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" y="1761030"/>
            <a:ext cx="5602605" cy="3712210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55" y="1761030"/>
            <a:ext cx="5742573" cy="371221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64795" y="287105"/>
            <a:ext cx="11492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CC66"/>
                </a:solidFill>
              </a:rPr>
              <a:t>Ścieki po oczyszczeniu mechanicznym </a:t>
            </a:r>
            <a:r>
              <a:rPr lang="pl-PL" sz="2400" b="1" dirty="0" smtClean="0">
                <a:solidFill>
                  <a:srgbClr val="FFCC66"/>
                </a:solidFill>
              </a:rPr>
              <a:t>przepływają przez </a:t>
            </a:r>
            <a:r>
              <a:rPr lang="pl-PL" sz="2400" b="1" dirty="0">
                <a:solidFill>
                  <a:srgbClr val="FFCC66"/>
                </a:solidFill>
              </a:rPr>
              <a:t>układ </a:t>
            </a:r>
            <a:r>
              <a:rPr lang="pl-PL" sz="2400" b="1" dirty="0" smtClean="0">
                <a:solidFill>
                  <a:srgbClr val="FFCC66"/>
                </a:solidFill>
              </a:rPr>
              <a:t>rozdzielczo-pomiarowy umożliwiający </a:t>
            </a:r>
            <a:r>
              <a:rPr lang="pl-PL" sz="2400" b="1" dirty="0">
                <a:solidFill>
                  <a:srgbClr val="FFCC66"/>
                </a:solidFill>
              </a:rPr>
              <a:t>skierowanie odpowiedniej ilości </a:t>
            </a:r>
            <a:r>
              <a:rPr lang="pl-PL" sz="2400" b="1" dirty="0" smtClean="0">
                <a:solidFill>
                  <a:srgbClr val="FFCC66"/>
                </a:solidFill>
              </a:rPr>
              <a:t>ścieków do dwóch ciągów technologicznego reaktorów </a:t>
            </a:r>
            <a:r>
              <a:rPr lang="pl-PL" sz="2400" b="1" dirty="0">
                <a:solidFill>
                  <a:srgbClr val="FFCC66"/>
                </a:solidFill>
              </a:rPr>
              <a:t>biologicznych</a:t>
            </a:r>
            <a:r>
              <a:rPr lang="pl-PL" sz="2400" b="1" dirty="0">
                <a:solidFill>
                  <a:srgbClr val="FF99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772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.Skwarek\Desktop\OSL-FOTO Moder\20151001_103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28" y="488668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7236428" y="488668"/>
            <a:ext cx="495557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C66"/>
                </a:solidFill>
              </a:rPr>
              <a:t>W reaktorze zblokowane są układy oczyszczania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rgbClr val="FFCC66"/>
                </a:solidFill>
              </a:rPr>
              <a:t>komora  beztlenowa – defosfatacji : </a:t>
            </a:r>
            <a:r>
              <a:rPr lang="pl-PL" sz="2000" b="1" dirty="0">
                <a:solidFill>
                  <a:srgbClr val="FFCC66"/>
                </a:solidFill>
              </a:rPr>
              <a:t>aktywizacja </a:t>
            </a:r>
            <a:r>
              <a:rPr lang="pl-PL" sz="2000" b="1" dirty="0" smtClean="0">
                <a:solidFill>
                  <a:srgbClr val="FFCC66"/>
                </a:solidFill>
              </a:rPr>
              <a:t>mikroorganizmów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rgbClr val="FFCC66"/>
                </a:solidFill>
              </a:rPr>
              <a:t>komora niedotleniona-denitryfikacji : </a:t>
            </a:r>
            <a:r>
              <a:rPr lang="pl-PL" sz="2000" b="1" dirty="0">
                <a:solidFill>
                  <a:srgbClr val="FFCC66"/>
                </a:solidFill>
              </a:rPr>
              <a:t>rozkład  NO3 → </a:t>
            </a:r>
            <a:r>
              <a:rPr lang="pl-PL" sz="2000" b="1" dirty="0" smtClean="0">
                <a:solidFill>
                  <a:srgbClr val="FFCC66"/>
                </a:solidFill>
              </a:rPr>
              <a:t> </a:t>
            </a:r>
            <a:r>
              <a:rPr lang="pl-PL" sz="2000" b="1" dirty="0">
                <a:solidFill>
                  <a:srgbClr val="FFCC66"/>
                </a:solidFill>
              </a:rPr>
              <a:t>N </a:t>
            </a:r>
            <a:r>
              <a:rPr lang="pl-PL" sz="2000" b="1" dirty="0" smtClean="0">
                <a:solidFill>
                  <a:srgbClr val="FFCC66"/>
                </a:solidFill>
              </a:rPr>
              <a:t>gazowy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rgbClr val="FFCC66"/>
                </a:solidFill>
              </a:rPr>
              <a:t>komora tlenowa nitryfikacji :  </a:t>
            </a:r>
            <a:r>
              <a:rPr lang="pl-PL" sz="2000" b="1" dirty="0" smtClean="0">
                <a:solidFill>
                  <a:srgbClr val="FFCC66"/>
                </a:solidFill>
              </a:rPr>
              <a:t>rozkład</a:t>
            </a:r>
            <a:r>
              <a:rPr lang="pl-PL" sz="2400" b="1" dirty="0" smtClean="0">
                <a:solidFill>
                  <a:srgbClr val="FFCC66"/>
                </a:solidFill>
              </a:rPr>
              <a:t> </a:t>
            </a:r>
            <a:r>
              <a:rPr lang="pl-PL" sz="2000" b="1" dirty="0" smtClean="0">
                <a:solidFill>
                  <a:srgbClr val="FFCC66"/>
                </a:solidFill>
              </a:rPr>
              <a:t>związków </a:t>
            </a:r>
            <a:r>
              <a:rPr lang="pl-PL" sz="2000" b="1" dirty="0">
                <a:solidFill>
                  <a:srgbClr val="FFCC66"/>
                </a:solidFill>
              </a:rPr>
              <a:t>organicznych i nieorganicznych </a:t>
            </a:r>
            <a:r>
              <a:rPr lang="pl-PL" sz="2000" b="1" dirty="0" smtClean="0">
                <a:solidFill>
                  <a:srgbClr val="FFCC66"/>
                </a:solidFill>
              </a:rPr>
              <a:t>(C→CO2), </a:t>
            </a:r>
          </a:p>
          <a:p>
            <a:r>
              <a:rPr lang="pl-PL" sz="2000" b="1" dirty="0" smtClean="0">
                <a:solidFill>
                  <a:srgbClr val="FFCC66"/>
                </a:solidFill>
              </a:rPr>
              <a:t>    amonifikacji </a:t>
            </a:r>
            <a:r>
              <a:rPr lang="pl-PL" sz="2000" b="1" dirty="0">
                <a:solidFill>
                  <a:srgbClr val="FFCC66"/>
                </a:solidFill>
              </a:rPr>
              <a:t>i nitryfikacji </a:t>
            </a:r>
            <a:r>
              <a:rPr lang="pl-PL" sz="2000" b="1" dirty="0" smtClean="0">
                <a:solidFill>
                  <a:srgbClr val="FFCC66"/>
                </a:solidFill>
              </a:rPr>
              <a:t>związków  </a:t>
            </a:r>
          </a:p>
          <a:p>
            <a:r>
              <a:rPr lang="pl-PL" sz="2000" b="1" dirty="0">
                <a:solidFill>
                  <a:srgbClr val="FFCC66"/>
                </a:solidFill>
              </a:rPr>
              <a:t> </a:t>
            </a:r>
            <a:r>
              <a:rPr lang="pl-PL" sz="2000" b="1" dirty="0" smtClean="0">
                <a:solidFill>
                  <a:srgbClr val="FFCC66"/>
                </a:solidFill>
              </a:rPr>
              <a:t>   azotu </a:t>
            </a:r>
            <a:r>
              <a:rPr lang="pl-PL" sz="2000" b="1" dirty="0">
                <a:solidFill>
                  <a:srgbClr val="FFCC66"/>
                </a:solidFill>
              </a:rPr>
              <a:t>(NH4 → </a:t>
            </a:r>
            <a:r>
              <a:rPr lang="pl-PL" sz="2000" b="1" dirty="0" smtClean="0">
                <a:solidFill>
                  <a:srgbClr val="FFCC66"/>
                </a:solidFill>
              </a:rPr>
              <a:t> </a:t>
            </a:r>
            <a:r>
              <a:rPr lang="pl-PL" sz="2000" b="1" dirty="0">
                <a:solidFill>
                  <a:srgbClr val="FFCC66"/>
                </a:solidFill>
              </a:rPr>
              <a:t>NO2 → </a:t>
            </a:r>
            <a:r>
              <a:rPr lang="pl-PL" sz="2000" b="1" dirty="0" smtClean="0">
                <a:solidFill>
                  <a:srgbClr val="FFCC66"/>
                </a:solidFill>
              </a:rPr>
              <a:t> </a:t>
            </a:r>
            <a:r>
              <a:rPr lang="pl-PL" sz="2000" b="1" dirty="0">
                <a:solidFill>
                  <a:srgbClr val="FFCC66"/>
                </a:solidFill>
              </a:rPr>
              <a:t>NO3</a:t>
            </a:r>
            <a:r>
              <a:rPr lang="pl-PL" sz="2000" b="1" dirty="0" smtClean="0">
                <a:solidFill>
                  <a:srgbClr val="FFCC66"/>
                </a:solidFill>
              </a:rPr>
              <a:t>),  </a:t>
            </a:r>
          </a:p>
          <a:p>
            <a:r>
              <a:rPr lang="pl-PL" sz="2000" b="1" dirty="0">
                <a:solidFill>
                  <a:srgbClr val="FFCC66"/>
                </a:solidFill>
              </a:rPr>
              <a:t> </a:t>
            </a:r>
            <a:r>
              <a:rPr lang="pl-PL" sz="2000" b="1" dirty="0" smtClean="0">
                <a:solidFill>
                  <a:srgbClr val="FFCC66"/>
                </a:solidFill>
              </a:rPr>
              <a:t>   pobieranie fosforu ze </a:t>
            </a:r>
            <a:r>
              <a:rPr lang="pl-PL" sz="2000" b="1" dirty="0" err="1" smtClean="0">
                <a:solidFill>
                  <a:srgbClr val="FFCC66"/>
                </a:solidFill>
              </a:rPr>
              <a:t>scieków</a:t>
            </a:r>
            <a:endParaRPr lang="pl-PL" sz="2000" b="1" dirty="0">
              <a:solidFill>
                <a:srgbClr val="FFCC66"/>
              </a:solidFill>
            </a:endParaRPr>
          </a:p>
          <a:p>
            <a:endParaRPr lang="pl-PL" dirty="0" smtClean="0"/>
          </a:p>
        </p:txBody>
      </p:sp>
      <p:sp>
        <p:nvSpPr>
          <p:cNvPr id="2" name="Prostokąt 1"/>
          <p:cNvSpPr/>
          <p:nvPr/>
        </p:nvSpPr>
        <p:spPr>
          <a:xfrm>
            <a:off x="3504583" y="5876965"/>
            <a:ext cx="5182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cap="all" dirty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  <a:ea typeface="+mj-ea"/>
                <a:cs typeface="+mj-cs"/>
              </a:rPr>
              <a:t>Reaktor biologiczny – o</a:t>
            </a:r>
            <a:r>
              <a:rPr lang="pl-PL" sz="2800" dirty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  <a:ea typeface="+mj-ea"/>
                <a:cs typeface="+mj-cs"/>
              </a:rPr>
              <a:t>b</a:t>
            </a:r>
            <a:r>
              <a:rPr lang="pl-PL" sz="2800" cap="all" dirty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  <a:ea typeface="+mj-ea"/>
                <a:cs typeface="+mj-cs"/>
              </a:rPr>
              <a:t>. 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45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.Skwarek\Desktop\OSL-FOTO Moder\20151001_103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47" y="1846856"/>
            <a:ext cx="5809640" cy="404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27538" y="500735"/>
            <a:ext cx="11664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CC66"/>
                </a:solidFill>
              </a:rPr>
              <a:t>W komorze tlenowej zamontowany </a:t>
            </a:r>
            <a:r>
              <a:rPr lang="pl-PL" sz="2400" b="1" dirty="0" smtClean="0">
                <a:solidFill>
                  <a:srgbClr val="FFCC66"/>
                </a:solidFill>
              </a:rPr>
              <a:t>jest </a:t>
            </a:r>
            <a:r>
              <a:rPr lang="pl-PL" sz="2400" b="1" dirty="0">
                <a:solidFill>
                  <a:srgbClr val="FFCC66"/>
                </a:solidFill>
              </a:rPr>
              <a:t>system napowietrzania </a:t>
            </a:r>
            <a:r>
              <a:rPr lang="pl-PL" sz="2400" b="1" dirty="0" smtClean="0">
                <a:solidFill>
                  <a:srgbClr val="FFCC66"/>
                </a:solidFill>
              </a:rPr>
              <a:t>ścieków sprężonym powietrzem  dostarczanym   ze stacji </a:t>
            </a:r>
            <a:r>
              <a:rPr lang="pl-PL" sz="2400" b="1" dirty="0">
                <a:solidFill>
                  <a:srgbClr val="FFCC66"/>
                </a:solidFill>
              </a:rPr>
              <a:t>dmuchaw </a:t>
            </a:r>
            <a:r>
              <a:rPr lang="pl-PL" sz="2400" b="1" dirty="0" smtClean="0">
                <a:solidFill>
                  <a:srgbClr val="FFCC66"/>
                </a:solidFill>
              </a:rPr>
              <a:t> </a:t>
            </a:r>
            <a:endParaRPr lang="pl-PL" sz="2400" b="1" dirty="0">
              <a:solidFill>
                <a:srgbClr val="FFCC66"/>
              </a:solidFill>
            </a:endParaRPr>
          </a:p>
        </p:txBody>
      </p:sp>
      <p:pic>
        <p:nvPicPr>
          <p:cNvPr id="9218" name="Picture 2" descr="C:\Users\R.Skwarek\Desktop\OSL-FPTO Tomek\DSC01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423" y="1331732"/>
            <a:ext cx="6772275" cy="507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111641" y="5256256"/>
            <a:ext cx="47558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cap="all" dirty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  <a:ea typeface="+mj-ea"/>
                <a:cs typeface="+mj-cs"/>
              </a:rPr>
              <a:t>Budynek techniczny – o</a:t>
            </a:r>
            <a:r>
              <a:rPr lang="pl-PL" sz="2800" dirty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  <a:ea typeface="+mj-ea"/>
                <a:cs typeface="+mj-cs"/>
              </a:rPr>
              <a:t>b</a:t>
            </a:r>
            <a:r>
              <a:rPr lang="pl-PL" sz="2800" cap="all" dirty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  <a:ea typeface="+mj-ea"/>
                <a:cs typeface="+mj-cs"/>
              </a:rPr>
              <a:t>. </a:t>
            </a:r>
            <a:r>
              <a:rPr lang="pl-PL" sz="2800" cap="all" dirty="0" smtClean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  <a:ea typeface="+mj-ea"/>
                <a:cs typeface="+mj-cs"/>
              </a:rPr>
              <a:t>2 – STACJA DMUCHAW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345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1" y="2231387"/>
            <a:ext cx="5193322" cy="3854324"/>
          </a:xfrm>
          <a:prstGeom prst="rect">
            <a:avLst/>
          </a:prstGeom>
        </p:spPr>
      </p:pic>
      <p:pic>
        <p:nvPicPr>
          <p:cNvPr id="4" name="Obraz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82" y="2231387"/>
            <a:ext cx="6002213" cy="38543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91661" y="230839"/>
            <a:ext cx="1119553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CC66"/>
                </a:solidFill>
              </a:rPr>
              <a:t>Oczyszczone </a:t>
            </a:r>
            <a:r>
              <a:rPr lang="pl-PL" sz="2000" b="1" dirty="0" smtClean="0">
                <a:solidFill>
                  <a:srgbClr val="FFCC66"/>
                </a:solidFill>
              </a:rPr>
              <a:t>ścieki z reaktorów    kierowane są rurociągiem </a:t>
            </a:r>
            <a:r>
              <a:rPr lang="pl-PL" sz="2000" b="1" dirty="0">
                <a:solidFill>
                  <a:srgbClr val="FFCC66"/>
                </a:solidFill>
              </a:rPr>
              <a:t>do </a:t>
            </a:r>
            <a:r>
              <a:rPr lang="pl-PL" sz="2000" b="1" dirty="0" smtClean="0">
                <a:solidFill>
                  <a:srgbClr val="FFCC66"/>
                </a:solidFill>
              </a:rPr>
              <a:t>osadników wtórnych  wyposażonych  </a:t>
            </a:r>
            <a:r>
              <a:rPr lang="pl-PL" sz="2000" b="1" dirty="0">
                <a:solidFill>
                  <a:srgbClr val="FFCC66"/>
                </a:solidFill>
              </a:rPr>
              <a:t>w zgarniacz </a:t>
            </a:r>
            <a:r>
              <a:rPr lang="pl-PL" sz="2000" b="1" dirty="0" smtClean="0">
                <a:solidFill>
                  <a:srgbClr val="FFCC66"/>
                </a:solidFill>
              </a:rPr>
              <a:t>mechaniczny i </a:t>
            </a:r>
            <a:r>
              <a:rPr lang="pl-PL" sz="2000" b="1" dirty="0">
                <a:solidFill>
                  <a:srgbClr val="FFCC66"/>
                </a:solidFill>
              </a:rPr>
              <a:t>koryto odpływowe</a:t>
            </a:r>
            <a:r>
              <a:rPr lang="pl-PL" sz="2000" dirty="0" smtClean="0">
                <a:solidFill>
                  <a:srgbClr val="FFCC66"/>
                </a:solidFill>
              </a:rPr>
              <a:t>.</a:t>
            </a:r>
            <a:r>
              <a:rPr lang="pl-PL" sz="2000" b="1" dirty="0">
                <a:solidFill>
                  <a:srgbClr val="FFCC66"/>
                </a:solidFill>
              </a:rPr>
              <a:t> W osadniku następuje ostatni etap oczyszczania polegający na oddzieleniu kłaczków osadu od ścieku oczyszczonego. </a:t>
            </a:r>
            <a:r>
              <a:rPr lang="pl-PL" sz="2000" b="1" dirty="0" smtClean="0">
                <a:solidFill>
                  <a:srgbClr val="FFCC66"/>
                </a:solidFill>
              </a:rPr>
              <a:t>Osad </a:t>
            </a:r>
            <a:r>
              <a:rPr lang="pl-PL" sz="2000" b="1" dirty="0">
                <a:solidFill>
                  <a:srgbClr val="FFCC66"/>
                </a:solidFill>
              </a:rPr>
              <a:t>sedymentuje na dno osadnika a sklarowane ścieki odpływają poprzez   komorę </a:t>
            </a:r>
            <a:r>
              <a:rPr lang="pl-PL" sz="2000" b="1" dirty="0" smtClean="0">
                <a:solidFill>
                  <a:srgbClr val="FFCC66"/>
                </a:solidFill>
              </a:rPr>
              <a:t>pomiarową </a:t>
            </a:r>
            <a:r>
              <a:rPr lang="pl-PL" sz="2000" b="1" dirty="0">
                <a:solidFill>
                  <a:srgbClr val="FFCC66"/>
                </a:solidFill>
              </a:rPr>
              <a:t>do rzeki Krępianka</a:t>
            </a:r>
            <a:r>
              <a:rPr lang="pl-PL" sz="2000" dirty="0">
                <a:solidFill>
                  <a:srgbClr val="FFCC66"/>
                </a:solidFill>
              </a:rPr>
              <a:t>.</a:t>
            </a:r>
          </a:p>
          <a:p>
            <a:pPr lvl="0"/>
            <a:endParaRPr lang="pl-PL" sz="2000" dirty="0">
              <a:solidFill>
                <a:srgbClr val="FFCC66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30413" y="6085711"/>
            <a:ext cx="5404339" cy="613544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Osadniki  wtórne  – o</a:t>
            </a:r>
            <a:r>
              <a:rPr lang="pl-PL" sz="2800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3, 4</a:t>
            </a:r>
            <a:endParaRPr lang="pl-PL" sz="2800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36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96670" y="5427785"/>
            <a:ext cx="6048745" cy="824560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Komora pomiarowa – o</a:t>
            </a:r>
            <a:r>
              <a:rPr lang="pl-PL" sz="2800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9</a:t>
            </a:r>
            <a:endParaRPr lang="pl-PL" sz="2800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Obraz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96" y="612167"/>
            <a:ext cx="6650650" cy="461632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8100646" y="1844373"/>
            <a:ext cx="32355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C66"/>
                </a:solidFill>
              </a:rPr>
              <a:t>Komora pomiarowa wyposażona </a:t>
            </a:r>
            <a:r>
              <a:rPr lang="pl-PL" sz="2400" b="1" dirty="0">
                <a:solidFill>
                  <a:srgbClr val="FFCC66"/>
                </a:solidFill>
              </a:rPr>
              <a:t>w</a:t>
            </a:r>
          </a:p>
          <a:p>
            <a:r>
              <a:rPr lang="pl-PL" sz="2400" b="1" dirty="0">
                <a:solidFill>
                  <a:srgbClr val="FFCC66"/>
                </a:solidFill>
              </a:rPr>
              <a:t>przepływomierz </a:t>
            </a:r>
            <a:r>
              <a:rPr lang="pl-PL" sz="2400" b="1" dirty="0" smtClean="0">
                <a:solidFill>
                  <a:srgbClr val="FFCC66"/>
                </a:solidFill>
              </a:rPr>
              <a:t>elektromagnetyczny</a:t>
            </a:r>
            <a:endParaRPr lang="pl-PL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6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.Skwarek\Desktop\OSL-FOTO 26.03.2015\DSCN62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" y="1693984"/>
            <a:ext cx="3102708" cy="269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21" y="1693984"/>
            <a:ext cx="3434861" cy="287712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5107317"/>
            <a:ext cx="11534274" cy="1000406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Wylot ścieków oczyszczonych do rzeki Krępianki – o</a:t>
            </a:r>
            <a:r>
              <a:rPr lang="pl-PL" sz="2800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8</a:t>
            </a:r>
            <a:endParaRPr lang="pl-PL" sz="2800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838200"/>
            <a:ext cx="5259958" cy="407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R.Skwarek\Desktop\OSL-FOTO 26.03.2015\DSCN62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10" y="838199"/>
            <a:ext cx="9645452" cy="57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321169" y="1194974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E47F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Ścieki surowe z kolektora sanitarnego trafiają do </a:t>
            </a:r>
            <a:r>
              <a:rPr lang="pl-PL" b="1" dirty="0" smtClean="0">
                <a:solidFill>
                  <a:srgbClr val="E47F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Pompowni Ścieków </a:t>
            </a:r>
            <a:endParaRPr lang="pl-PL" b="1" dirty="0">
              <a:solidFill>
                <a:srgbClr val="E47F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431" y="3397506"/>
            <a:ext cx="4255477" cy="318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5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3754" y="5437191"/>
            <a:ext cx="11230708" cy="824560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Przepompownia technologiczna – o</a:t>
            </a:r>
            <a:r>
              <a:rPr lang="pl-PL" sz="2800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5</a:t>
            </a:r>
            <a:endParaRPr lang="pl-PL" sz="2800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488965"/>
            <a:ext cx="5849816" cy="4874233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7280031" y="791197"/>
            <a:ext cx="404446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C66"/>
                </a:solidFill>
              </a:rPr>
              <a:t>Przepompownia technologiczna recyrkuluje gromadzący </a:t>
            </a:r>
            <a:r>
              <a:rPr lang="pl-PL" sz="2400" b="1" dirty="0">
                <a:solidFill>
                  <a:srgbClr val="FFCC66"/>
                </a:solidFill>
              </a:rPr>
              <a:t>się w części osadowej osadnika </a:t>
            </a:r>
            <a:r>
              <a:rPr lang="pl-PL" sz="2400" b="1" dirty="0" smtClean="0">
                <a:solidFill>
                  <a:srgbClr val="FFCC66"/>
                </a:solidFill>
              </a:rPr>
              <a:t>wtórnego </a:t>
            </a:r>
            <a:r>
              <a:rPr lang="pl-PL" sz="2400" b="1" dirty="0">
                <a:solidFill>
                  <a:srgbClr val="FFCC66"/>
                </a:solidFill>
              </a:rPr>
              <a:t>osad </a:t>
            </a:r>
            <a:r>
              <a:rPr lang="pl-PL" sz="2400" b="1" dirty="0" smtClean="0">
                <a:solidFill>
                  <a:srgbClr val="FFCC66"/>
                </a:solidFill>
              </a:rPr>
              <a:t>   do komory beztlenowej defosfatacji, </a:t>
            </a:r>
          </a:p>
          <a:p>
            <a:r>
              <a:rPr lang="pl-PL" sz="2400" b="1" dirty="0" smtClean="0">
                <a:solidFill>
                  <a:srgbClr val="FFCC66"/>
                </a:solidFill>
              </a:rPr>
              <a:t>oraz odprowadza osad </a:t>
            </a:r>
            <a:r>
              <a:rPr lang="pl-PL" sz="2400" b="1" dirty="0">
                <a:solidFill>
                  <a:srgbClr val="FFCC66"/>
                </a:solidFill>
              </a:rPr>
              <a:t>nadmierny </a:t>
            </a:r>
            <a:r>
              <a:rPr lang="pl-PL" sz="2400" b="1" dirty="0" smtClean="0">
                <a:solidFill>
                  <a:srgbClr val="FFCC66"/>
                </a:solidFill>
              </a:rPr>
              <a:t> do </a:t>
            </a:r>
            <a:r>
              <a:rPr lang="pl-PL" sz="2400" b="1" dirty="0">
                <a:solidFill>
                  <a:srgbClr val="FFCC66"/>
                </a:solidFill>
              </a:rPr>
              <a:t>komory stabilizacji osadu nadmiernego</a:t>
            </a:r>
          </a:p>
        </p:txBody>
      </p:sp>
    </p:spTree>
    <p:extLst>
      <p:ext uri="{BB962C8B-B14F-4D97-AF65-F5344CB8AC3E}">
        <p14:creationId xmlns:p14="http://schemas.microsoft.com/office/powerpoint/2010/main" val="370674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093" y="5432373"/>
            <a:ext cx="8534400" cy="1270037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Komora TLENOWEJ stabilizacji OSADU – o</a:t>
            </a:r>
            <a:r>
              <a:rPr lang="pl-PL" sz="2800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2m</a:t>
            </a:r>
            <a:endParaRPr lang="pl-PL" sz="2800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93" y="339969"/>
            <a:ext cx="4072845" cy="3341077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30" y="914398"/>
            <a:ext cx="6640666" cy="478301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9653495" y="120419"/>
            <a:ext cx="253850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CC66"/>
                </a:solidFill>
              </a:rPr>
              <a:t>W </a:t>
            </a:r>
            <a:r>
              <a:rPr lang="pl-PL" sz="2400" b="1" dirty="0" smtClean="0">
                <a:solidFill>
                  <a:srgbClr val="FFCC66"/>
                </a:solidFill>
              </a:rPr>
              <a:t>KTSO realizowany jest </a:t>
            </a:r>
            <a:r>
              <a:rPr lang="pl-PL" sz="2400" b="1" dirty="0">
                <a:solidFill>
                  <a:srgbClr val="FFCC66"/>
                </a:solidFill>
              </a:rPr>
              <a:t>proces respiracji endogennej </a:t>
            </a:r>
            <a:r>
              <a:rPr lang="pl-PL" sz="2400" b="1" dirty="0" smtClean="0">
                <a:solidFill>
                  <a:srgbClr val="FFCC66"/>
                </a:solidFill>
              </a:rPr>
              <a:t>i </a:t>
            </a:r>
            <a:endParaRPr lang="pl-PL" sz="2400" b="1" dirty="0">
              <a:solidFill>
                <a:srgbClr val="FFCC66"/>
              </a:solidFill>
            </a:endParaRPr>
          </a:p>
          <a:p>
            <a:r>
              <a:rPr lang="pl-PL" sz="2400" b="1" dirty="0">
                <a:solidFill>
                  <a:srgbClr val="FFCC66"/>
                </a:solidFill>
              </a:rPr>
              <a:t>grawitacyjnego zagęszczania osadu. </a:t>
            </a:r>
            <a:endParaRPr lang="pl-PL" sz="2400" b="1" dirty="0" smtClean="0">
              <a:solidFill>
                <a:srgbClr val="FFCC66"/>
              </a:solidFill>
            </a:endParaRPr>
          </a:p>
          <a:p>
            <a:r>
              <a:rPr lang="pl-PL" sz="2400" b="1" dirty="0" smtClean="0">
                <a:solidFill>
                  <a:srgbClr val="FFCC66"/>
                </a:solidFill>
              </a:rPr>
              <a:t>W KTSO zainstalowane są   </a:t>
            </a:r>
            <a:r>
              <a:rPr lang="pl-PL" sz="2400" b="1" dirty="0">
                <a:solidFill>
                  <a:srgbClr val="FFCC66"/>
                </a:solidFill>
              </a:rPr>
              <a:t>dyfuzory</a:t>
            </a:r>
          </a:p>
          <a:p>
            <a:r>
              <a:rPr lang="pl-PL" sz="2400" b="1" dirty="0">
                <a:solidFill>
                  <a:srgbClr val="FFCC66"/>
                </a:solidFill>
              </a:rPr>
              <a:t>membranowe, do </a:t>
            </a:r>
            <a:r>
              <a:rPr lang="pl-PL" sz="2400" b="1" dirty="0" smtClean="0">
                <a:solidFill>
                  <a:srgbClr val="FFCC66"/>
                </a:solidFill>
              </a:rPr>
              <a:t>których </a:t>
            </a:r>
            <a:r>
              <a:rPr lang="pl-PL" sz="2400" b="1" dirty="0">
                <a:solidFill>
                  <a:srgbClr val="FFCC66"/>
                </a:solidFill>
              </a:rPr>
              <a:t>kierowane </a:t>
            </a:r>
            <a:r>
              <a:rPr lang="pl-PL" sz="2400" b="1" dirty="0" smtClean="0">
                <a:solidFill>
                  <a:srgbClr val="FFCC66"/>
                </a:solidFill>
              </a:rPr>
              <a:t>jest </a:t>
            </a:r>
            <a:r>
              <a:rPr lang="pl-PL" sz="2400" b="1" dirty="0">
                <a:solidFill>
                  <a:srgbClr val="FFCC66"/>
                </a:solidFill>
              </a:rPr>
              <a:t>sprężone powietrze ze stacji dmuchaw</a:t>
            </a:r>
            <a:r>
              <a:rPr lang="pl-PL" sz="2400" b="1" dirty="0">
                <a:solidFill>
                  <a:srgbClr val="FF99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66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.Skwarek\Desktop\OSL-FPTO Tomek\DSC01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85" y="601967"/>
            <a:ext cx="6772275" cy="507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031630" y="5698331"/>
            <a:ext cx="101287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400" cap="all" dirty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</a:rPr>
              <a:t>Budynek techniczny – o</a:t>
            </a:r>
            <a:r>
              <a:rPr lang="pl-PL" sz="2400" dirty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sz="2400" cap="all" dirty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</a:rPr>
              <a:t>. 2 – </a:t>
            </a:r>
            <a:r>
              <a:rPr lang="pl-PL" sz="2400" cap="all" dirty="0" smtClean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</a:rPr>
              <a:t>                                                                  </a:t>
            </a:r>
            <a:r>
              <a:rPr lang="pl-PL" sz="2800" cap="all" dirty="0" smtClean="0">
                <a:ln w="3175" cmpd="sng">
                  <a:noFill/>
                </a:ln>
                <a:solidFill>
                  <a:srgbClr val="FF9900"/>
                </a:solidFill>
                <a:latin typeface="Berlin Sans FB" panose="020E0602020502020306" pitchFamily="34" charset="0"/>
              </a:rPr>
              <a:t>STACJA ODWADNIANIA I HIGIENIZACJI OSADU</a:t>
            </a:r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8698522" y="1208873"/>
            <a:ext cx="276664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CC66"/>
                </a:solidFill>
              </a:rPr>
              <a:t>Ustabilizowany tlenowo osad pobierany </a:t>
            </a:r>
            <a:r>
              <a:rPr lang="pl-PL" sz="2400" b="1" dirty="0" smtClean="0">
                <a:solidFill>
                  <a:srgbClr val="FFCC66"/>
                </a:solidFill>
              </a:rPr>
              <a:t>jest </a:t>
            </a:r>
            <a:r>
              <a:rPr lang="pl-PL" sz="2400" b="1" dirty="0">
                <a:solidFill>
                  <a:srgbClr val="FFCC66"/>
                </a:solidFill>
              </a:rPr>
              <a:t>poprzez pompownię osadu</a:t>
            </a:r>
          </a:p>
          <a:p>
            <a:r>
              <a:rPr lang="pl-PL" sz="2400" b="1" dirty="0" smtClean="0">
                <a:solidFill>
                  <a:srgbClr val="FFCC66"/>
                </a:solidFill>
              </a:rPr>
              <a:t>nadmiernego  </a:t>
            </a:r>
            <a:r>
              <a:rPr lang="pl-PL" sz="2400" b="1" dirty="0">
                <a:solidFill>
                  <a:srgbClr val="FFCC66"/>
                </a:solidFill>
              </a:rPr>
              <a:t>do stacji odwadniania i higienizacji osadu.</a:t>
            </a:r>
          </a:p>
        </p:txBody>
      </p:sp>
    </p:spTree>
    <p:extLst>
      <p:ext uri="{BB962C8B-B14F-4D97-AF65-F5344CB8AC3E}">
        <p14:creationId xmlns:p14="http://schemas.microsoft.com/office/powerpoint/2010/main" val="26889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59523" y="5693471"/>
            <a:ext cx="8534400" cy="777667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Wiata na przyczepę – o</a:t>
            </a:r>
            <a:r>
              <a:rPr lang="pl-PL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</a:t>
            </a:r>
            <a:r>
              <a:rPr lang="pl-PL" dirty="0">
                <a:solidFill>
                  <a:srgbClr val="FF9900"/>
                </a:solidFill>
                <a:latin typeface="Berlin Sans FB" panose="020E0602020502020306" pitchFamily="34" charset="0"/>
              </a:rPr>
              <a:t>7</a:t>
            </a:r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26" y="670784"/>
            <a:ext cx="8004712" cy="481561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8782731" y="1001100"/>
            <a:ext cx="267071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CC66"/>
                </a:solidFill>
              </a:rPr>
              <a:t>Odwodniony na prasie i </a:t>
            </a:r>
            <a:r>
              <a:rPr lang="pl-PL" sz="2400" b="1" dirty="0" smtClean="0">
                <a:solidFill>
                  <a:srgbClr val="FFCC66"/>
                </a:solidFill>
              </a:rPr>
              <a:t>poddany higienizacji  osad</a:t>
            </a:r>
            <a:endParaRPr lang="pl-PL" sz="2400" b="1" dirty="0">
              <a:solidFill>
                <a:srgbClr val="FFCC66"/>
              </a:solidFill>
            </a:endParaRPr>
          </a:p>
          <a:p>
            <a:r>
              <a:rPr lang="pl-PL" sz="2400" b="1" dirty="0">
                <a:solidFill>
                  <a:srgbClr val="FFCC66"/>
                </a:solidFill>
              </a:rPr>
              <a:t>nadmierny kierowany </a:t>
            </a:r>
            <a:r>
              <a:rPr lang="pl-PL" sz="2400" b="1" dirty="0" smtClean="0">
                <a:solidFill>
                  <a:srgbClr val="FFCC66"/>
                </a:solidFill>
              </a:rPr>
              <a:t>jest do pojemnika , skąd przewożony jest na tymczasowe składowisko   </a:t>
            </a:r>
            <a:endParaRPr lang="pl-PL" sz="2400" b="1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8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8" y="762000"/>
            <a:ext cx="4196860" cy="3562409"/>
          </a:xfrm>
          <a:prstGeom prst="rect">
            <a:avLst/>
          </a:prstGeom>
        </p:spPr>
      </p:pic>
      <p:pic>
        <p:nvPicPr>
          <p:cNvPr id="8" name="Obraz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30" y="1453662"/>
            <a:ext cx="5627077" cy="42085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6200000">
            <a:off x="4447442" y="1704241"/>
            <a:ext cx="1037492" cy="8683871"/>
          </a:xfrm>
        </p:spPr>
        <p:txBody>
          <a:bodyPr vert="vert">
            <a:normAutofit/>
          </a:bodyPr>
          <a:lstStyle/>
          <a:p>
            <a:pPr algn="ctr"/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Zbiornik wody technologicznej– o</a:t>
            </a:r>
            <a:r>
              <a:rPr lang="pl-PL" sz="2800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4m</a:t>
            </a:r>
            <a:endParaRPr lang="pl-PL" sz="2800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542584" y="265836"/>
            <a:ext cx="262596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CC66"/>
                </a:solidFill>
              </a:rPr>
              <a:t>W celu ograniczenia </a:t>
            </a:r>
            <a:r>
              <a:rPr lang="pl-PL" sz="2400" b="1" dirty="0" smtClean="0">
                <a:solidFill>
                  <a:srgbClr val="FFCC66"/>
                </a:solidFill>
              </a:rPr>
              <a:t>zużycia wody </a:t>
            </a:r>
            <a:r>
              <a:rPr lang="pl-PL" sz="2400" b="1" dirty="0">
                <a:solidFill>
                  <a:srgbClr val="FFCC66"/>
                </a:solidFill>
              </a:rPr>
              <a:t>wodociągowej niezbędnej do pracy stacji odwadniania osadu i oczyszczalni</a:t>
            </a:r>
          </a:p>
          <a:p>
            <a:r>
              <a:rPr lang="pl-PL" sz="2400" b="1" dirty="0">
                <a:solidFill>
                  <a:srgbClr val="FFCC66"/>
                </a:solidFill>
              </a:rPr>
              <a:t>mechanicznej </a:t>
            </a:r>
            <a:r>
              <a:rPr lang="pl-PL" sz="2400" b="1" dirty="0" smtClean="0">
                <a:solidFill>
                  <a:srgbClr val="FFCC66"/>
                </a:solidFill>
              </a:rPr>
              <a:t>zaadaptowano istniejący </a:t>
            </a:r>
            <a:r>
              <a:rPr lang="pl-PL" sz="2400" b="1" dirty="0">
                <a:solidFill>
                  <a:srgbClr val="FFCC66"/>
                </a:solidFill>
              </a:rPr>
              <a:t>osadnika </a:t>
            </a:r>
            <a:r>
              <a:rPr lang="pl-PL" sz="2400" b="1" dirty="0" smtClean="0">
                <a:solidFill>
                  <a:srgbClr val="FFCC66"/>
                </a:solidFill>
              </a:rPr>
              <a:t>wtórny </a:t>
            </a:r>
            <a:r>
              <a:rPr lang="pl-PL" sz="2400" b="1" dirty="0">
                <a:solidFill>
                  <a:srgbClr val="FFCC66"/>
                </a:solidFill>
              </a:rPr>
              <a:t>na zbiornik</a:t>
            </a:r>
          </a:p>
          <a:p>
            <a:r>
              <a:rPr lang="pl-PL" sz="2400" b="1" dirty="0">
                <a:solidFill>
                  <a:srgbClr val="FFCC66"/>
                </a:solidFill>
              </a:rPr>
              <a:t>retencyjny </a:t>
            </a:r>
            <a:r>
              <a:rPr lang="pl-PL" sz="2400" b="1" dirty="0" smtClean="0">
                <a:solidFill>
                  <a:srgbClr val="FFCC66"/>
                </a:solidFill>
              </a:rPr>
              <a:t>ścieków </a:t>
            </a:r>
            <a:r>
              <a:rPr lang="pl-PL" sz="2400" b="1" dirty="0">
                <a:solidFill>
                  <a:srgbClr val="FFCC66"/>
                </a:solidFill>
              </a:rPr>
              <a:t>oczyszczonych</a:t>
            </a:r>
          </a:p>
        </p:txBody>
      </p:sp>
    </p:spTree>
    <p:extLst>
      <p:ext uri="{BB962C8B-B14F-4D97-AF65-F5344CB8AC3E}">
        <p14:creationId xmlns:p14="http://schemas.microsoft.com/office/powerpoint/2010/main" val="350407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8862" y="5341778"/>
            <a:ext cx="6896100" cy="725383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Poletka osadowe – o</a:t>
            </a:r>
            <a:r>
              <a:rPr lang="pl-PL" sz="2800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5m</a:t>
            </a:r>
            <a:endParaRPr lang="pl-PL" sz="2800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4338" name="Picture 2" descr="C:\Users\R.Skwarek\Desktop\OSL-FOTO\WP_20150123_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1" y="457200"/>
            <a:ext cx="5498123" cy="309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862" y="879230"/>
            <a:ext cx="6705600" cy="436098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8921" y="3672204"/>
            <a:ext cx="3763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C66"/>
                </a:solidFill>
              </a:rPr>
              <a:t>Tymczasowe </a:t>
            </a:r>
            <a:r>
              <a:rPr lang="pl-PL" sz="2400" b="1" dirty="0">
                <a:solidFill>
                  <a:srgbClr val="FFCC66"/>
                </a:solidFill>
              </a:rPr>
              <a:t>składowisko </a:t>
            </a:r>
            <a:r>
              <a:rPr lang="pl-PL" sz="2400" b="1" dirty="0" smtClean="0">
                <a:solidFill>
                  <a:srgbClr val="FFCC66"/>
                </a:solidFill>
              </a:rPr>
              <a:t>osadów powstało z wyremontowanych   istniejących poletek osadowych</a:t>
            </a:r>
            <a:endParaRPr lang="pl-PL" sz="2400" b="1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3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65031" y="5130764"/>
            <a:ext cx="8534400" cy="742499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Wiata technologiczna – o</a:t>
            </a:r>
            <a:r>
              <a:rPr lang="pl-PL" sz="2800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10</a:t>
            </a:r>
            <a:endParaRPr lang="pl-PL" sz="2800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0" y="890954"/>
            <a:ext cx="7655168" cy="392723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9038492" y="1038899"/>
            <a:ext cx="30245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b="1" dirty="0" smtClean="0">
                <a:solidFill>
                  <a:srgbClr val="FFCC66"/>
                </a:solidFill>
              </a:rPr>
              <a:t>Wiata technologiczna, w której składowane będą tymczasowo, zwłaszcza w okresie zimowym odwodnione  osady    przewidziane do zagospodarowania przyrodniczego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1634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R.Skwarek\Desktop\OSL-FPTO Tomek\DSC012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7" y="998329"/>
            <a:ext cx="5074260" cy="380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R.Skwarek\Desktop\OSL-FPTO Tomek\DSC012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91" y="998330"/>
            <a:ext cx="5074261" cy="380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75055" y="5098865"/>
            <a:ext cx="50409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CC66"/>
                </a:solidFill>
              </a:rPr>
              <a:t>Centralny punkt sterowania pracą oczyszczalni </a:t>
            </a:r>
            <a:r>
              <a:rPr lang="pl-PL" b="1" dirty="0" smtClean="0">
                <a:solidFill>
                  <a:srgbClr val="FFCC66"/>
                </a:solidFill>
              </a:rPr>
              <a:t>ścieków </a:t>
            </a:r>
            <a:r>
              <a:rPr lang="pl-PL" b="1" dirty="0">
                <a:solidFill>
                  <a:srgbClr val="FFCC66"/>
                </a:solidFill>
              </a:rPr>
              <a:t>zlokalizowany </a:t>
            </a:r>
            <a:r>
              <a:rPr lang="pl-PL" b="1" dirty="0" smtClean="0">
                <a:solidFill>
                  <a:srgbClr val="FFCC66"/>
                </a:solidFill>
              </a:rPr>
              <a:t>jest w sterowni znajdującej </a:t>
            </a:r>
            <a:r>
              <a:rPr lang="pl-PL" b="1" dirty="0">
                <a:solidFill>
                  <a:srgbClr val="FFCC66"/>
                </a:solidFill>
              </a:rPr>
              <a:t>się w budynku technicznym. 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6846277" y="5098864"/>
            <a:ext cx="4794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b="1" dirty="0">
                <a:solidFill>
                  <a:srgbClr val="FFCC66"/>
                </a:solidFill>
              </a:rPr>
              <a:t>Do komputera doprowadzone zostały sygnały </a:t>
            </a:r>
            <a:r>
              <a:rPr lang="pl-PL" b="1" dirty="0" smtClean="0">
                <a:solidFill>
                  <a:srgbClr val="FFCC66"/>
                </a:solidFill>
              </a:rPr>
              <a:t>z poszczególnych </a:t>
            </a:r>
            <a:r>
              <a:rPr lang="pl-PL" b="1" dirty="0">
                <a:solidFill>
                  <a:srgbClr val="FFCC66"/>
                </a:solidFill>
              </a:rPr>
              <a:t>szaf sterowniczych zlokalizowanych na terenie oczyszczalni</a:t>
            </a:r>
            <a:r>
              <a:rPr lang="pl-PL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2" name="Prostokąt 1"/>
          <p:cNvSpPr/>
          <p:nvPr/>
        </p:nvSpPr>
        <p:spPr>
          <a:xfrm>
            <a:off x="452318" y="282583"/>
            <a:ext cx="10917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400" b="1" dirty="0" smtClean="0">
                <a:solidFill>
                  <a:srgbClr val="FFCC66"/>
                </a:solidFill>
              </a:rPr>
              <a:t>Cały proces oczyszczania ścieków jest w pełni zautomatyzowany </a:t>
            </a:r>
            <a:r>
              <a:rPr lang="pl-PL" sz="2400" b="1" dirty="0">
                <a:solidFill>
                  <a:srgbClr val="FFCC66"/>
                </a:solidFill>
              </a:rPr>
              <a:t>. </a:t>
            </a:r>
            <a:endParaRPr lang="pl-PL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2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68217" y="5599686"/>
            <a:ext cx="8534400" cy="789391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Schody zewnętrzne – o</a:t>
            </a:r>
            <a:r>
              <a:rPr lang="pl-PL" sz="2800" cap="none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b</a:t>
            </a:r>
            <a:r>
              <a:rPr lang="pl-PL" sz="2800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. 11</a:t>
            </a:r>
            <a:endParaRPr lang="pl-PL" sz="2800" dirty="0">
              <a:solidFill>
                <a:srgbClr val="FF99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3" name="Obraz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9" y="422030"/>
            <a:ext cx="4255476" cy="515815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995247" y="3333414"/>
            <a:ext cx="22625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 smtClean="0">
                <a:solidFill>
                  <a:srgbClr val="FFCC66"/>
                </a:solidFill>
              </a:rPr>
              <a:t>Komunikacja pomiędzy budynkiem technicznym a reaktorami terenem oczyszczalni </a:t>
            </a:r>
            <a:endParaRPr lang="pl-PL" sz="2000" b="1" dirty="0">
              <a:solidFill>
                <a:srgbClr val="FFCC66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814646" y="574430"/>
            <a:ext cx="48181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>
                <a:solidFill>
                  <a:srgbClr val="FFCC66"/>
                </a:solidFill>
              </a:rPr>
              <a:t>Oczyszczalnia ścieków wyposażona została w system zasuw i obejść awaryjnych umożliwiających zapewnienie stabilnej pracy obiektu w przypadkach szczególnych. Zaprojektowanie </a:t>
            </a:r>
            <a:r>
              <a:rPr lang="pl-PL" sz="2000" b="1" dirty="0" smtClean="0">
                <a:solidFill>
                  <a:srgbClr val="FFCC66"/>
                </a:solidFill>
              </a:rPr>
              <a:t>i wykonanie </a:t>
            </a:r>
            <a:r>
              <a:rPr lang="pl-PL" sz="2000" b="1" dirty="0">
                <a:solidFill>
                  <a:srgbClr val="FFCC66"/>
                </a:solidFill>
              </a:rPr>
              <a:t>dwóch niezależnych ciągów technologicznych </a:t>
            </a:r>
            <a:r>
              <a:rPr lang="pl-PL" sz="2000" b="1" dirty="0" smtClean="0">
                <a:solidFill>
                  <a:srgbClr val="FFCC66"/>
                </a:solidFill>
              </a:rPr>
              <a:t>znacznie usprawni  </a:t>
            </a:r>
            <a:r>
              <a:rPr lang="pl-PL" sz="2000" b="1" dirty="0">
                <a:solidFill>
                  <a:srgbClr val="FFCC66"/>
                </a:solidFill>
              </a:rPr>
              <a:t>planowanie </a:t>
            </a:r>
            <a:r>
              <a:rPr lang="pl-PL" sz="2000" b="1" dirty="0" smtClean="0">
                <a:solidFill>
                  <a:srgbClr val="FFCC66"/>
                </a:solidFill>
              </a:rPr>
              <a:t>i wykonywanie </a:t>
            </a:r>
            <a:r>
              <a:rPr lang="pl-PL" sz="2000" b="1" dirty="0">
                <a:solidFill>
                  <a:srgbClr val="FFCC66"/>
                </a:solidFill>
              </a:rPr>
              <a:t>prac konserwacyjno-remontowych poszczególnych obiektów oczyszczalni.</a:t>
            </a:r>
            <a:endParaRPr lang="pl-PL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3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3753" y="893988"/>
            <a:ext cx="11547231" cy="87011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ZAKOŃCZENIE MODERNIZACJI  OCZYSZCZALNI</a:t>
            </a:r>
            <a:endParaRPr lang="pl-PL" dirty="0">
              <a:solidFill>
                <a:srgbClr val="FF99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169" y="190268"/>
            <a:ext cx="8534400" cy="80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820615" y="1866103"/>
            <a:ext cx="107735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b="1" u="sng" dirty="0">
                <a:solidFill>
                  <a:srgbClr val="FFCC66"/>
                </a:solidFill>
              </a:rPr>
              <a:t>Zakończenie robót budowlanych</a:t>
            </a:r>
            <a:r>
              <a:rPr lang="pl-PL" b="1" dirty="0">
                <a:solidFill>
                  <a:srgbClr val="FFCC66"/>
                </a:solidFill>
              </a:rPr>
              <a:t>:  </a:t>
            </a:r>
            <a:r>
              <a:rPr lang="pl-PL" b="1" dirty="0" smtClean="0">
                <a:solidFill>
                  <a:srgbClr val="FFCC66"/>
                </a:solidFill>
              </a:rPr>
              <a:t>                     30.09.2015 </a:t>
            </a:r>
            <a:r>
              <a:rPr lang="pl-PL" b="1" dirty="0">
                <a:solidFill>
                  <a:srgbClr val="FFCC66"/>
                </a:solidFill>
              </a:rPr>
              <a:t>r</a:t>
            </a:r>
            <a:r>
              <a:rPr lang="pl-PL" b="1" dirty="0" smtClean="0">
                <a:solidFill>
                  <a:srgbClr val="FFCC66"/>
                </a:solidFill>
              </a:rPr>
              <a:t>.</a:t>
            </a:r>
          </a:p>
          <a:p>
            <a:pPr lvl="0"/>
            <a:endParaRPr lang="pl-PL" b="1" u="sng" dirty="0">
              <a:solidFill>
                <a:srgbClr val="FFCC66"/>
              </a:solidFill>
            </a:endParaRPr>
          </a:p>
          <a:p>
            <a:pPr lvl="0"/>
            <a:r>
              <a:rPr lang="pl-PL" b="1" u="sng" dirty="0" smtClean="0">
                <a:solidFill>
                  <a:srgbClr val="FFCC66"/>
                </a:solidFill>
              </a:rPr>
              <a:t>Odbiór  techniczny robót </a:t>
            </a:r>
            <a:r>
              <a:rPr lang="pl-PL" b="1" dirty="0" smtClean="0">
                <a:solidFill>
                  <a:srgbClr val="FFCC66"/>
                </a:solidFill>
              </a:rPr>
              <a:t>:                                   30.10.2015 r. </a:t>
            </a:r>
          </a:p>
          <a:p>
            <a:pPr lvl="0"/>
            <a:endParaRPr lang="pl-PL" b="1" u="sng" dirty="0">
              <a:solidFill>
                <a:srgbClr val="FFCC66"/>
              </a:solidFill>
            </a:endParaRPr>
          </a:p>
          <a:p>
            <a:r>
              <a:rPr lang="pl-PL" b="1" u="sng" dirty="0" smtClean="0">
                <a:solidFill>
                  <a:srgbClr val="FFCC66"/>
                </a:solidFill>
              </a:rPr>
              <a:t>Prawomocne pozwolenie na użytkowanie </a:t>
            </a:r>
            <a:r>
              <a:rPr lang="pl-PL" b="1" dirty="0" smtClean="0">
                <a:solidFill>
                  <a:srgbClr val="FFCC66"/>
                </a:solidFill>
              </a:rPr>
              <a:t>:       23.11.2015 r.  </a:t>
            </a:r>
          </a:p>
          <a:p>
            <a:endParaRPr lang="pl-PL" dirty="0">
              <a:solidFill>
                <a:prstClr val="white"/>
              </a:solidFill>
            </a:endParaRPr>
          </a:p>
          <a:p>
            <a:r>
              <a:rPr lang="pl-PL" b="1" u="sng" dirty="0" smtClean="0">
                <a:solidFill>
                  <a:srgbClr val="FFCC66"/>
                </a:solidFill>
              </a:rPr>
              <a:t>Zakończenie rozruchu technologicznego :</a:t>
            </a:r>
            <a:r>
              <a:rPr lang="pl-PL" b="1" dirty="0" smtClean="0">
                <a:solidFill>
                  <a:srgbClr val="FFCC66"/>
                </a:solidFill>
              </a:rPr>
              <a:t>        30.11.2015 r.</a:t>
            </a:r>
          </a:p>
          <a:p>
            <a:endParaRPr lang="pl-PL" b="1" dirty="0" smtClean="0">
              <a:solidFill>
                <a:srgbClr val="FFCC66"/>
              </a:solidFill>
            </a:endParaRPr>
          </a:p>
          <a:p>
            <a:r>
              <a:rPr lang="pl-PL" b="1" u="sng" dirty="0" smtClean="0">
                <a:solidFill>
                  <a:srgbClr val="FFCC66"/>
                </a:solidFill>
              </a:rPr>
              <a:t>Wartość wykonanych </a:t>
            </a:r>
            <a:r>
              <a:rPr lang="pl-PL" b="1" u="sng" dirty="0">
                <a:solidFill>
                  <a:srgbClr val="FFCC66"/>
                </a:solidFill>
              </a:rPr>
              <a:t>robót  </a:t>
            </a:r>
            <a:r>
              <a:rPr lang="pl-PL" b="1" dirty="0">
                <a:solidFill>
                  <a:srgbClr val="FFCC66"/>
                </a:solidFill>
              </a:rPr>
              <a:t>: </a:t>
            </a:r>
            <a:r>
              <a:rPr lang="pl-PL" b="1" dirty="0" smtClean="0">
                <a:solidFill>
                  <a:srgbClr val="FFCC66"/>
                </a:solidFill>
              </a:rPr>
              <a:t>                          14 </a:t>
            </a:r>
            <a:r>
              <a:rPr lang="pl-PL" b="1" dirty="0">
                <a:solidFill>
                  <a:srgbClr val="FFCC66"/>
                </a:solidFill>
              </a:rPr>
              <a:t>569 350,00 PLN</a:t>
            </a:r>
          </a:p>
        </p:txBody>
      </p:sp>
      <p:sp>
        <p:nvSpPr>
          <p:cNvPr id="4" name="Prostokąt 3"/>
          <p:cNvSpPr/>
          <p:nvPr/>
        </p:nvSpPr>
        <p:spPr>
          <a:xfrm>
            <a:off x="820614" y="4470627"/>
            <a:ext cx="103632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 smtClean="0">
                <a:solidFill>
                  <a:srgbClr val="FFCC66"/>
                </a:solidFill>
              </a:rPr>
              <a:t>Uzyskane  średnie parametry zanieczyszczeń ścieków oczyszczonych </a:t>
            </a:r>
            <a:r>
              <a:rPr lang="pl-PL" dirty="0" smtClean="0">
                <a:solidFill>
                  <a:srgbClr val="FFCC66"/>
                </a:solidFill>
              </a:rPr>
              <a:t>: </a:t>
            </a:r>
          </a:p>
          <a:p>
            <a:endParaRPr lang="pl-PL" dirty="0" smtClean="0">
              <a:solidFill>
                <a:srgbClr val="FFCC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FFCC66"/>
                </a:solidFill>
              </a:rPr>
              <a:t>zanieczyszczenia </a:t>
            </a:r>
            <a:r>
              <a:rPr lang="pl-PL" dirty="0">
                <a:solidFill>
                  <a:srgbClr val="FFCC66"/>
                </a:solidFill>
              </a:rPr>
              <a:t>organiczne BZT5 </a:t>
            </a:r>
            <a:r>
              <a:rPr lang="pl-PL" dirty="0" smtClean="0">
                <a:solidFill>
                  <a:srgbClr val="FFCC66"/>
                </a:solidFill>
              </a:rPr>
              <a:t>               =   6,8  mg O</a:t>
            </a:r>
            <a:r>
              <a:rPr lang="pl-PL" sz="1600" dirty="0" smtClean="0">
                <a:solidFill>
                  <a:srgbClr val="FFCC66"/>
                </a:solidFill>
              </a:rPr>
              <a:t>2</a:t>
            </a:r>
            <a:r>
              <a:rPr lang="pl-PL" dirty="0" smtClean="0">
                <a:solidFill>
                  <a:srgbClr val="FFCC66"/>
                </a:solidFill>
              </a:rPr>
              <a:t>/dm3</a:t>
            </a:r>
            <a:r>
              <a:rPr lang="pl-PL" dirty="0">
                <a:solidFill>
                  <a:srgbClr val="FFCC66"/>
                </a:solidFill>
              </a:rPr>
              <a:t> </a:t>
            </a:r>
            <a:r>
              <a:rPr lang="pl-PL" dirty="0" smtClean="0">
                <a:solidFill>
                  <a:srgbClr val="FFCC66"/>
                </a:solidFill>
              </a:rPr>
              <a:t>  ≤   15 </a:t>
            </a:r>
            <a:r>
              <a:rPr lang="pl-PL" dirty="0">
                <a:solidFill>
                  <a:srgbClr val="FFCC66"/>
                </a:solidFill>
              </a:rPr>
              <a:t>O</a:t>
            </a:r>
            <a:r>
              <a:rPr lang="pl-PL" sz="1600" dirty="0">
                <a:solidFill>
                  <a:srgbClr val="FFCC66"/>
                </a:solidFill>
              </a:rPr>
              <a:t>2</a:t>
            </a:r>
            <a:r>
              <a:rPr lang="pl-PL" dirty="0">
                <a:solidFill>
                  <a:srgbClr val="FFCC66"/>
                </a:solidFill>
              </a:rPr>
              <a:t>/dm3</a:t>
            </a:r>
            <a:endParaRPr lang="pl-PL" dirty="0" smtClean="0">
              <a:solidFill>
                <a:srgbClr val="FFCC66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FFCC66"/>
                </a:solidFill>
              </a:rPr>
              <a:t>zanieczyszczenia </a:t>
            </a:r>
            <a:r>
              <a:rPr lang="pl-PL" dirty="0">
                <a:solidFill>
                  <a:srgbClr val="FFCC66"/>
                </a:solidFill>
              </a:rPr>
              <a:t>organiczne </a:t>
            </a:r>
            <a:r>
              <a:rPr lang="pl-PL" dirty="0" smtClean="0">
                <a:solidFill>
                  <a:srgbClr val="FFCC66"/>
                </a:solidFill>
              </a:rPr>
              <a:t>ChZT                = 36,5  mg </a:t>
            </a:r>
            <a:r>
              <a:rPr lang="pl-PL" dirty="0">
                <a:solidFill>
                  <a:srgbClr val="FFCC66"/>
                </a:solidFill>
              </a:rPr>
              <a:t>O</a:t>
            </a:r>
            <a:r>
              <a:rPr lang="pl-PL" sz="1600" dirty="0">
                <a:solidFill>
                  <a:srgbClr val="FFCC66"/>
                </a:solidFill>
              </a:rPr>
              <a:t>2</a:t>
            </a:r>
            <a:r>
              <a:rPr lang="pl-PL" dirty="0">
                <a:solidFill>
                  <a:srgbClr val="FFCC66"/>
                </a:solidFill>
              </a:rPr>
              <a:t>/dm3</a:t>
            </a:r>
            <a:r>
              <a:rPr lang="pl-PL" dirty="0" smtClean="0">
                <a:solidFill>
                  <a:srgbClr val="FFCC66"/>
                </a:solidFill>
              </a:rPr>
              <a:t>   ≤ 125 </a:t>
            </a:r>
            <a:r>
              <a:rPr lang="pl-PL" dirty="0">
                <a:solidFill>
                  <a:srgbClr val="FFCC66"/>
                </a:solidFill>
              </a:rPr>
              <a:t>O</a:t>
            </a:r>
            <a:r>
              <a:rPr lang="pl-PL" sz="1600" dirty="0">
                <a:solidFill>
                  <a:srgbClr val="FFCC66"/>
                </a:solidFill>
              </a:rPr>
              <a:t>2</a:t>
            </a:r>
            <a:r>
              <a:rPr lang="pl-PL" dirty="0">
                <a:solidFill>
                  <a:srgbClr val="FFCC66"/>
                </a:solidFill>
              </a:rPr>
              <a:t>/dm3</a:t>
            </a:r>
            <a:endParaRPr lang="pl-PL" dirty="0" smtClean="0">
              <a:solidFill>
                <a:srgbClr val="FFCC66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FFCC66"/>
                </a:solidFill>
              </a:rPr>
              <a:t>azot </a:t>
            </a:r>
            <a:r>
              <a:rPr lang="pl-PL" dirty="0">
                <a:solidFill>
                  <a:srgbClr val="FFCC66"/>
                </a:solidFill>
              </a:rPr>
              <a:t>ogólny    </a:t>
            </a:r>
            <a:r>
              <a:rPr lang="pl-PL" dirty="0" smtClean="0">
                <a:solidFill>
                  <a:srgbClr val="FFCC66"/>
                </a:solidFill>
              </a:rPr>
              <a:t>                                                  =   9,7  mg /dm3       ≤   15 </a:t>
            </a:r>
            <a:r>
              <a:rPr lang="pl-PL" dirty="0">
                <a:solidFill>
                  <a:srgbClr val="FFCC66"/>
                </a:solidFill>
              </a:rPr>
              <a:t>mg /dm3 </a:t>
            </a:r>
            <a:endParaRPr lang="pl-PL" dirty="0" smtClean="0">
              <a:solidFill>
                <a:srgbClr val="FFCC66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FFCC66"/>
                </a:solidFill>
              </a:rPr>
              <a:t>fosfor  ogólny                                                   =   0,44 mg /dm3      ≤    2 </a:t>
            </a:r>
            <a:r>
              <a:rPr lang="pl-PL" dirty="0">
                <a:solidFill>
                  <a:srgbClr val="FFCC66"/>
                </a:solidFill>
              </a:rPr>
              <a:t>mg /dm3 </a:t>
            </a:r>
            <a:endParaRPr lang="pl-PL" dirty="0" smtClean="0">
              <a:solidFill>
                <a:srgbClr val="FFCC66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FFCC66"/>
                </a:solidFill>
              </a:rPr>
              <a:t>zawiesiny ogólne                                             =  20,5 </a:t>
            </a:r>
            <a:r>
              <a:rPr lang="pl-PL" dirty="0">
                <a:solidFill>
                  <a:srgbClr val="FFCC66"/>
                </a:solidFill>
              </a:rPr>
              <a:t>mg </a:t>
            </a:r>
            <a:r>
              <a:rPr lang="pl-PL" dirty="0" smtClean="0">
                <a:solidFill>
                  <a:srgbClr val="FFCC66"/>
                </a:solidFill>
              </a:rPr>
              <a:t>/dm3       ≤   35 </a:t>
            </a:r>
            <a:r>
              <a:rPr lang="pl-PL" dirty="0">
                <a:solidFill>
                  <a:srgbClr val="FFCC66"/>
                </a:solidFill>
              </a:rPr>
              <a:t>mg /dm3 </a:t>
            </a:r>
            <a:endParaRPr lang="pl-PL" dirty="0" smtClean="0">
              <a:solidFill>
                <a:srgbClr val="FFCC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0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925" y="767860"/>
            <a:ext cx="8578210" cy="527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254369" y="1509319"/>
            <a:ext cx="97653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Czyszczenie mechaniczne ścieków  </a:t>
            </a:r>
          </a:p>
          <a:p>
            <a:pPr algn="ctr"/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 kratach   ręcznych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</a:t>
            </a:r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mechanicznych </a:t>
            </a:r>
          </a:p>
          <a:p>
            <a:pPr algn="ctr"/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pl-PL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8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87773"/>
            <a:ext cx="11547231" cy="87011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KLUCZOWY PERSONEL MODERNIZACJI  OCZYSZCZALNI</a:t>
            </a:r>
            <a:endParaRPr lang="pl-PL" dirty="0">
              <a:solidFill>
                <a:srgbClr val="FF99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169" y="284053"/>
            <a:ext cx="8534400" cy="80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27538" y="2032337"/>
            <a:ext cx="11359662" cy="5013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pl-PL" b="1" dirty="0" smtClean="0">
                <a:solidFill>
                  <a:srgbClr val="FFCC66"/>
                </a:solidFill>
              </a:rPr>
              <a:t>Zamawiający :        </a:t>
            </a:r>
            <a:r>
              <a:rPr lang="pl-PL" b="1" dirty="0" smtClean="0">
                <a:solidFill>
                  <a:srgbClr val="FFCC66"/>
                </a:solidFill>
              </a:rPr>
              <a:t>Jacek </a:t>
            </a:r>
            <a:r>
              <a:rPr lang="pl-PL" b="1" dirty="0" smtClean="0">
                <a:solidFill>
                  <a:srgbClr val="FFCC66"/>
                </a:solidFill>
              </a:rPr>
              <a:t>Wielorański</a:t>
            </a:r>
            <a:r>
              <a:rPr lang="pl-PL" dirty="0">
                <a:solidFill>
                  <a:srgbClr val="FFCC66"/>
                </a:solidFill>
              </a:rPr>
              <a:t> </a:t>
            </a:r>
            <a:r>
              <a:rPr lang="pl-PL" dirty="0" smtClean="0">
                <a:solidFill>
                  <a:srgbClr val="FFCC66"/>
                </a:solidFill>
              </a:rPr>
              <a:t>- </a:t>
            </a:r>
            <a:r>
              <a:rPr lang="pl-PL" sz="1600" b="1" dirty="0" smtClean="0">
                <a:solidFill>
                  <a:srgbClr val="FFCC66"/>
                </a:solidFill>
              </a:rPr>
              <a:t>Burmistrz </a:t>
            </a:r>
            <a:r>
              <a:rPr lang="pl-PL" sz="1600" b="1" dirty="0">
                <a:solidFill>
                  <a:srgbClr val="FFCC66"/>
                </a:solidFill>
              </a:rPr>
              <a:t>Miasta i Gminy </a:t>
            </a:r>
            <a:r>
              <a:rPr lang="pl-PL" sz="1600" b="1" dirty="0" smtClean="0">
                <a:solidFill>
                  <a:srgbClr val="FFCC66"/>
                </a:solidFill>
              </a:rPr>
              <a:t>Lipsko,</a:t>
            </a:r>
          </a:p>
          <a:p>
            <a:pPr lvl="0">
              <a:spcAft>
                <a:spcPts val="0"/>
              </a:spcAft>
            </a:pPr>
            <a:r>
              <a:rPr lang="pl-PL" b="1" dirty="0" smtClean="0">
                <a:solidFill>
                  <a:srgbClr val="FFCC66"/>
                </a:solidFill>
              </a:rPr>
              <a:t>                              </a:t>
            </a:r>
            <a:r>
              <a:rPr lang="pl-PL" b="1" dirty="0" smtClean="0">
                <a:solidFill>
                  <a:srgbClr val="FFCC66"/>
                </a:solidFill>
              </a:rPr>
              <a:t>   Grzegorz </a:t>
            </a:r>
            <a:r>
              <a:rPr lang="pl-PL" b="1" dirty="0" smtClean="0">
                <a:solidFill>
                  <a:srgbClr val="FFCC66"/>
                </a:solidFill>
              </a:rPr>
              <a:t>Kusio -   </a:t>
            </a:r>
            <a:r>
              <a:rPr lang="pl-PL" sz="1600" b="1" dirty="0" smtClean="0">
                <a:solidFill>
                  <a:srgbClr val="FFCC66"/>
                </a:solidFill>
              </a:rPr>
              <a:t>Kierownik </a:t>
            </a:r>
            <a:r>
              <a:rPr lang="pl-PL" sz="1600" b="1" dirty="0" smtClean="0">
                <a:solidFill>
                  <a:srgbClr val="FFCC66"/>
                </a:solidFill>
              </a:rPr>
              <a:t>Referatu Rozwoju Gospodarczego, Środowiska i Mienia 					        Komunalnego</a:t>
            </a:r>
            <a:endParaRPr lang="pl-PL" sz="1600" b="1" dirty="0" smtClean="0">
              <a:solidFill>
                <a:srgbClr val="FFCC66"/>
              </a:solidFill>
            </a:endParaRPr>
          </a:p>
          <a:p>
            <a:pPr lvl="0">
              <a:spcAft>
                <a:spcPts val="0"/>
              </a:spcAft>
            </a:pPr>
            <a:r>
              <a:rPr lang="pl-PL" dirty="0" smtClean="0">
                <a:solidFill>
                  <a:srgbClr val="FFCC66"/>
                </a:solidFill>
                <a:ea typeface="Times New Roman"/>
                <a:cs typeface="Times New Roman"/>
              </a:rPr>
              <a:t>                                 </a:t>
            </a:r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Artur </a:t>
            </a:r>
            <a:r>
              <a:rPr lang="pl-PL" b="1" dirty="0">
                <a:solidFill>
                  <a:srgbClr val="FFCC66"/>
                </a:solidFill>
                <a:ea typeface="Times New Roman"/>
                <a:cs typeface="Times New Roman"/>
              </a:rPr>
              <a:t>Dygas - </a:t>
            </a:r>
            <a:r>
              <a:rPr lang="pl-PL" sz="1600" b="1" dirty="0">
                <a:solidFill>
                  <a:srgbClr val="FFCC66"/>
                </a:solidFill>
                <a:ea typeface="Times New Roman"/>
                <a:cs typeface="Times New Roman"/>
              </a:rPr>
              <a:t>Pełnomocnik ds. realizacji inwestycji </a:t>
            </a:r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  </a:t>
            </a:r>
            <a:endParaRPr lang="pl-PL" sz="1600" b="1" dirty="0">
              <a:solidFill>
                <a:srgbClr val="FFCC66"/>
              </a:solidFill>
            </a:endParaRPr>
          </a:p>
          <a:p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                                 Radosław </a:t>
            </a:r>
            <a:r>
              <a:rPr lang="pl-PL" b="1" dirty="0">
                <a:solidFill>
                  <a:srgbClr val="FFCC66"/>
                </a:solidFill>
                <a:ea typeface="Times New Roman"/>
                <a:cs typeface="Times New Roman"/>
              </a:rPr>
              <a:t>Winiarczyk – </a:t>
            </a:r>
            <a:r>
              <a:rPr lang="pl-PL" sz="1600" b="1" dirty="0">
                <a:solidFill>
                  <a:srgbClr val="FFCC66"/>
                </a:solidFill>
                <a:ea typeface="Times New Roman"/>
                <a:cs typeface="Times New Roman"/>
              </a:rPr>
              <a:t>Specjalista ds. zamówień publicznych </a:t>
            </a:r>
            <a:endParaRPr lang="pl-PL" sz="1600" b="1" dirty="0" smtClean="0">
              <a:solidFill>
                <a:srgbClr val="FFCC66"/>
              </a:solidFill>
              <a:ea typeface="Times New Roman"/>
              <a:cs typeface="Times New Roman"/>
            </a:endParaRPr>
          </a:p>
          <a:p>
            <a:r>
              <a:rPr lang="pl-PL" sz="1600" b="1" dirty="0" smtClean="0">
                <a:ea typeface="Times New Roman"/>
                <a:cs typeface="Times New Roman"/>
              </a:rPr>
              <a:t> </a:t>
            </a:r>
            <a:endParaRPr lang="pl-PL" sz="1600" b="1" dirty="0"/>
          </a:p>
          <a:p>
            <a:pPr lvl="0" algn="just">
              <a:spcAft>
                <a:spcPts val="0"/>
              </a:spcAft>
            </a:pPr>
            <a:r>
              <a:rPr lang="pl-PL" b="1" dirty="0" smtClean="0">
                <a:solidFill>
                  <a:srgbClr val="FFCC66"/>
                </a:solidFill>
              </a:rPr>
              <a:t>Użytkownik :         </a:t>
            </a:r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Józef </a:t>
            </a:r>
            <a:r>
              <a:rPr lang="pl-PL" b="1" dirty="0">
                <a:solidFill>
                  <a:srgbClr val="FFCC66"/>
                </a:solidFill>
                <a:ea typeface="Times New Roman"/>
                <a:cs typeface="Times New Roman"/>
              </a:rPr>
              <a:t>Sosnowski </a:t>
            </a:r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     – </a:t>
            </a:r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Dyrektor Samorządowego </a:t>
            </a:r>
            <a:r>
              <a:rPr lang="pl-PL" sz="1600" b="1" dirty="0">
                <a:solidFill>
                  <a:srgbClr val="FFCC66"/>
                </a:solidFill>
                <a:ea typeface="Times New Roman"/>
                <a:cs typeface="Times New Roman"/>
              </a:rPr>
              <a:t>Zakładu Budżetowego Usług </a:t>
            </a:r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Komunalnych  </a:t>
            </a:r>
            <a:endParaRPr lang="pl-PL" sz="1600" b="1" dirty="0">
              <a:solidFill>
                <a:srgbClr val="FFCC66"/>
              </a:solidFill>
            </a:endParaRPr>
          </a:p>
          <a:p>
            <a:pPr lvl="0" algn="just">
              <a:spcAft>
                <a:spcPts val="0"/>
              </a:spcAft>
            </a:pPr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                               Leonard </a:t>
            </a:r>
            <a:r>
              <a:rPr lang="pl-PL" b="1" dirty="0">
                <a:solidFill>
                  <a:srgbClr val="FFCC66"/>
                </a:solidFill>
                <a:ea typeface="Times New Roman"/>
                <a:cs typeface="Times New Roman"/>
              </a:rPr>
              <a:t>Wróblewski </a:t>
            </a:r>
            <a:r>
              <a:rPr lang="pl-PL" sz="1600" b="1" dirty="0">
                <a:solidFill>
                  <a:srgbClr val="FFCC66"/>
                </a:solidFill>
                <a:ea typeface="Times New Roman"/>
                <a:cs typeface="Times New Roman"/>
              </a:rPr>
              <a:t>– Kierownik Działu </a:t>
            </a:r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Wodno-Kanalizacyjnego  </a:t>
            </a:r>
            <a:endParaRPr lang="pl-PL" sz="1600" b="1" dirty="0">
              <a:solidFill>
                <a:srgbClr val="FFCC66"/>
              </a:solidFill>
            </a:endParaRPr>
          </a:p>
          <a:p>
            <a:pPr lvl="0"/>
            <a:endParaRPr lang="pl-PL" b="1" dirty="0" smtClean="0">
              <a:solidFill>
                <a:srgbClr val="FFCC66"/>
              </a:solidFill>
            </a:endParaRPr>
          </a:p>
          <a:p>
            <a:pPr lvl="0"/>
            <a:r>
              <a:rPr lang="pl-PL" b="1" dirty="0" smtClean="0">
                <a:solidFill>
                  <a:srgbClr val="FFCC66"/>
                </a:solidFill>
              </a:rPr>
              <a:t>Inżynier Kontraktu : Ryszard Skwarek- </a:t>
            </a:r>
            <a:r>
              <a:rPr lang="pl-PL" sz="1600" b="1" dirty="0" smtClean="0">
                <a:solidFill>
                  <a:srgbClr val="FFCC66"/>
                </a:solidFill>
              </a:rPr>
              <a:t>Asystent Inżyniera Kontraktu/Kierownik Zespołu</a:t>
            </a:r>
          </a:p>
          <a:p>
            <a:r>
              <a:rPr lang="pl-PL" b="1" dirty="0">
                <a:solidFill>
                  <a:srgbClr val="FFCC66"/>
                </a:solidFill>
              </a:rPr>
              <a:t> </a:t>
            </a:r>
            <a:r>
              <a:rPr lang="pl-PL" b="1" dirty="0" smtClean="0">
                <a:solidFill>
                  <a:srgbClr val="FFCC66"/>
                </a:solidFill>
              </a:rPr>
              <a:t>                                  Agnieszka Zezula- Kleszczyńska </a:t>
            </a:r>
            <a:r>
              <a:rPr lang="pl-PL" sz="1600" b="1" dirty="0" smtClean="0">
                <a:solidFill>
                  <a:srgbClr val="FFCC66"/>
                </a:solidFill>
              </a:rPr>
              <a:t>– Administrator Projektu</a:t>
            </a:r>
          </a:p>
          <a:p>
            <a:r>
              <a:rPr lang="pl-PL" b="1" dirty="0" smtClean="0">
                <a:solidFill>
                  <a:srgbClr val="FFCC66"/>
                </a:solidFill>
              </a:rPr>
              <a:t>                                   Lidia Kuna </a:t>
            </a:r>
            <a:r>
              <a:rPr lang="pl-PL" sz="1600" b="1" dirty="0" smtClean="0">
                <a:solidFill>
                  <a:srgbClr val="FFCC66"/>
                </a:solidFill>
              </a:rPr>
              <a:t>– Specjalista d.s. rozliczeń i zamówień publicznych</a:t>
            </a:r>
          </a:p>
          <a:p>
            <a:pPr lvl="0">
              <a:lnSpc>
                <a:spcPct val="115000"/>
              </a:lnSpc>
            </a:pPr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                                   Włodzimierz Maciaś - </a:t>
            </a:r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Inspektor </a:t>
            </a:r>
            <a:r>
              <a:rPr lang="pl-PL" sz="1600" b="1" dirty="0">
                <a:solidFill>
                  <a:srgbClr val="FFCC66"/>
                </a:solidFill>
                <a:ea typeface="Times New Roman"/>
                <a:cs typeface="Times New Roman"/>
              </a:rPr>
              <a:t>nadzoru robót </a:t>
            </a:r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konstrukcyjno-budowalnych  </a:t>
            </a:r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                            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                                   Mieczysław Maciąg   </a:t>
            </a:r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- Inspektor </a:t>
            </a:r>
            <a:r>
              <a:rPr lang="pl-PL" sz="1600" b="1" dirty="0">
                <a:solidFill>
                  <a:srgbClr val="FFCC66"/>
                </a:solidFill>
                <a:ea typeface="Times New Roman"/>
                <a:cs typeface="Times New Roman"/>
              </a:rPr>
              <a:t>nadzoru robót </a:t>
            </a:r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sanitarnych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                                   Zdzisław Witesik       </a:t>
            </a:r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- Inspektor </a:t>
            </a:r>
            <a:r>
              <a:rPr lang="pl-PL" sz="1600" b="1" dirty="0">
                <a:solidFill>
                  <a:srgbClr val="FFCC66"/>
                </a:solidFill>
                <a:ea typeface="Times New Roman"/>
                <a:cs typeface="Times New Roman"/>
              </a:rPr>
              <a:t>nadzoru robót elektrycznych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                                   Maciej Usarek           </a:t>
            </a:r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- Inspektor </a:t>
            </a:r>
            <a:r>
              <a:rPr lang="pl-PL" sz="1600" b="1" dirty="0">
                <a:solidFill>
                  <a:srgbClr val="FFCC66"/>
                </a:solidFill>
                <a:ea typeface="Times New Roman"/>
                <a:cs typeface="Times New Roman"/>
              </a:rPr>
              <a:t>nadzoru robót drogowych</a:t>
            </a:r>
          </a:p>
          <a:p>
            <a:endParaRPr lang="pl-PL" sz="1600" b="1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7537" y="858820"/>
            <a:ext cx="11547231" cy="87011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FF9900"/>
                </a:solidFill>
                <a:latin typeface="Berlin Sans FB" panose="020E0602020502020306" pitchFamily="34" charset="0"/>
              </a:rPr>
              <a:t>KLUCZOWY PERSONEL MODERNIZACJI  OCZYSZCZALNI</a:t>
            </a:r>
            <a:endParaRPr lang="pl-PL" dirty="0">
              <a:solidFill>
                <a:srgbClr val="FF99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169" y="284053"/>
            <a:ext cx="8534400" cy="80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16523" y="1833045"/>
            <a:ext cx="11758245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FFCC66"/>
                </a:solidFill>
              </a:rPr>
              <a:t>Wykonawca Lider:         </a:t>
            </a:r>
          </a:p>
          <a:p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Inżynieria Rzeszów : 	Mirosław Ciura  –  </a:t>
            </a:r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Przedstawiciel Wykonawcy </a:t>
            </a:r>
          </a:p>
          <a:p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			Paweł Zarębski  –  </a:t>
            </a:r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Kierownik Budowy </a:t>
            </a:r>
          </a:p>
          <a:p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			Maciej Stelmach – </a:t>
            </a:r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Kierownik Robót Sanitarnych </a:t>
            </a:r>
          </a:p>
          <a:p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			</a:t>
            </a:r>
            <a:r>
              <a:rPr lang="pl-PL" b="1" dirty="0" smtClean="0">
                <a:solidFill>
                  <a:srgbClr val="FFCC66"/>
                </a:solidFill>
              </a:rPr>
              <a:t>Piotr Sułek          </a:t>
            </a:r>
            <a:r>
              <a:rPr lang="pl-PL" dirty="0" smtClean="0">
                <a:solidFill>
                  <a:srgbClr val="FFCC66"/>
                </a:solidFill>
              </a:rPr>
              <a:t>-  </a:t>
            </a:r>
            <a:r>
              <a:rPr lang="pl-PL" sz="1600" b="1" dirty="0" smtClean="0">
                <a:solidFill>
                  <a:srgbClr val="FFCC66"/>
                </a:solidFill>
              </a:rPr>
              <a:t>Kierownik Rozruchu</a:t>
            </a:r>
            <a:r>
              <a:rPr lang="pl-PL" b="1" dirty="0" smtClean="0">
                <a:solidFill>
                  <a:srgbClr val="FFCC66"/>
                </a:solidFill>
              </a:rPr>
              <a:t>     </a:t>
            </a:r>
            <a:endParaRPr lang="pl-PL" b="1" dirty="0" smtClean="0">
              <a:solidFill>
                <a:srgbClr val="FFCC66"/>
              </a:solidFill>
              <a:ea typeface="Times New Roman"/>
              <a:cs typeface="Times New Roman"/>
            </a:endParaRPr>
          </a:p>
          <a:p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			Tomasz Surman </a:t>
            </a:r>
            <a:r>
              <a:rPr lang="pl-PL" sz="1600" b="1" dirty="0" smtClean="0">
                <a:solidFill>
                  <a:srgbClr val="FFCC66"/>
                </a:solidFill>
              </a:rPr>
              <a:t>–  Inżynier Budowy</a:t>
            </a:r>
          </a:p>
          <a:p>
            <a:r>
              <a:rPr lang="pl-PL" b="1" dirty="0" smtClean="0">
                <a:solidFill>
                  <a:srgbClr val="FFCC66"/>
                </a:solidFill>
              </a:rPr>
              <a:t>Podwykonawca </a:t>
            </a:r>
          </a:p>
          <a:p>
            <a:pPr algn="just"/>
            <a:r>
              <a:rPr lang="pl-PL" b="1" dirty="0" smtClean="0">
                <a:solidFill>
                  <a:srgbClr val="FFCC66"/>
                </a:solidFill>
              </a:rPr>
              <a:t>robót elektrycznych </a:t>
            </a:r>
          </a:p>
          <a:p>
            <a:pPr algn="just"/>
            <a:r>
              <a:rPr lang="pl-PL" b="1" dirty="0" smtClean="0">
                <a:solidFill>
                  <a:srgbClr val="FFCC66"/>
                </a:solidFill>
              </a:rPr>
              <a:t>P i A-ZAP Puławy:</a:t>
            </a:r>
            <a:r>
              <a:rPr lang="pl-PL" dirty="0" smtClean="0">
                <a:latin typeface="Calibri"/>
                <a:cs typeface="Times New Roman"/>
              </a:rPr>
              <a:t>                </a:t>
            </a:r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Andrzej Balawender  – </a:t>
            </a:r>
            <a:r>
              <a:rPr lang="pl-PL" sz="1600" b="1" dirty="0" smtClean="0">
                <a:solidFill>
                  <a:srgbClr val="FFCC66"/>
                </a:solidFill>
              </a:rPr>
              <a:t>Pełnomocnik Zarządu/Kierownik Zespołu Usług Elektrycznych</a:t>
            </a:r>
          </a:p>
          <a:p>
            <a:pPr algn="just"/>
            <a:r>
              <a:rPr lang="pl-PL" sz="1600" b="1" dirty="0" smtClean="0">
                <a:solidFill>
                  <a:srgbClr val="FFCC66"/>
                </a:solidFill>
              </a:rPr>
              <a:t>                                                 </a:t>
            </a:r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Zbigniew Grzywacz  –  </a:t>
            </a:r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Kierownik Robót Elektrycznych</a:t>
            </a:r>
          </a:p>
          <a:p>
            <a:pPr algn="just"/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                                                 </a:t>
            </a:r>
            <a:r>
              <a:rPr lang="pl-PL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Mariusz Zapiórkowski- </a:t>
            </a:r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Kierownik Robót Automatyki </a:t>
            </a:r>
          </a:p>
          <a:p>
            <a:pPr algn="just"/>
            <a:r>
              <a:rPr lang="pl-PL" b="1" smtClean="0">
                <a:solidFill>
                  <a:srgbClr val="FFCC66"/>
                </a:solidFill>
                <a:ea typeface="Times New Roman"/>
                <a:cs typeface="Times New Roman"/>
              </a:rPr>
              <a:t>                                            Stanisław Lubieniecki</a:t>
            </a:r>
            <a:r>
              <a:rPr lang="pl-PL" sz="1600" b="1" smtClean="0">
                <a:solidFill>
                  <a:srgbClr val="FFCC66"/>
                </a:solidFill>
                <a:ea typeface="Times New Roman"/>
                <a:cs typeface="Times New Roman"/>
              </a:rPr>
              <a:t> </a:t>
            </a:r>
            <a:r>
              <a:rPr lang="pl-PL" sz="1600" b="1" dirty="0" smtClean="0">
                <a:solidFill>
                  <a:srgbClr val="FFCC66"/>
                </a:solidFill>
                <a:ea typeface="Times New Roman"/>
                <a:cs typeface="Times New Roman"/>
              </a:rPr>
              <a:t>– Mistrz Grupy Pomiarów</a:t>
            </a:r>
          </a:p>
          <a:p>
            <a:r>
              <a:rPr lang="pl-PL" b="1" dirty="0" smtClean="0">
                <a:solidFill>
                  <a:srgbClr val="FFCC66"/>
                </a:solidFill>
              </a:rPr>
              <a:t>Podwykonawca </a:t>
            </a:r>
          </a:p>
          <a:p>
            <a:r>
              <a:rPr lang="pl-PL" b="1" dirty="0" smtClean="0">
                <a:solidFill>
                  <a:srgbClr val="FFCC66"/>
                </a:solidFill>
              </a:rPr>
              <a:t>renowacji kolektora</a:t>
            </a:r>
          </a:p>
          <a:p>
            <a:r>
              <a:rPr lang="pl-PL" b="1" dirty="0" smtClean="0">
                <a:solidFill>
                  <a:srgbClr val="FFCC66"/>
                </a:solidFill>
              </a:rPr>
              <a:t>MZWiK Bytom :                 Marek Nowak </a:t>
            </a:r>
            <a:r>
              <a:rPr lang="pl-PL" sz="1600" b="1" dirty="0" smtClean="0">
                <a:solidFill>
                  <a:srgbClr val="FFCC66"/>
                </a:solidFill>
              </a:rPr>
              <a:t>– Wiceprezes Zarządu</a:t>
            </a:r>
          </a:p>
          <a:p>
            <a:r>
              <a:rPr lang="pl-PL" sz="1600" b="1" dirty="0">
                <a:solidFill>
                  <a:srgbClr val="FFCC66"/>
                </a:solidFill>
              </a:rPr>
              <a:t> </a:t>
            </a:r>
            <a:r>
              <a:rPr lang="pl-PL" sz="1600" b="1" dirty="0" smtClean="0">
                <a:solidFill>
                  <a:srgbClr val="FFCC66"/>
                </a:solidFill>
              </a:rPr>
              <a:t>                                                </a:t>
            </a:r>
            <a:r>
              <a:rPr lang="pl-PL" b="1" dirty="0" smtClean="0">
                <a:solidFill>
                  <a:srgbClr val="FFCC66"/>
                </a:solidFill>
              </a:rPr>
              <a:t>Rafał Hońca </a:t>
            </a:r>
            <a:r>
              <a:rPr lang="pl-PL" sz="1600" b="1" dirty="0">
                <a:solidFill>
                  <a:srgbClr val="FFCC66"/>
                </a:solidFill>
              </a:rPr>
              <a:t> </a:t>
            </a:r>
            <a:r>
              <a:rPr lang="pl-PL" sz="1600" b="1" dirty="0" smtClean="0">
                <a:solidFill>
                  <a:srgbClr val="FFCC66"/>
                </a:solidFill>
              </a:rPr>
              <a:t>-   Kierownik Robót</a:t>
            </a:r>
            <a:endParaRPr lang="pl-PL" sz="1600" b="1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9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R.Skwarek\Desktop\OSL-FOTO 26.03.2015\DSCN62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73" y="698134"/>
            <a:ext cx="8291981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946031" y="1040286"/>
            <a:ext cx="80537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Zespoły pompowe  przepompowujące ścieki  </a:t>
            </a:r>
          </a:p>
          <a:p>
            <a:pPr algn="ctr"/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piaskownik poziomy podłużny </a:t>
            </a:r>
            <a:endParaRPr lang="pl-PL" b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umieszczony w nasypie w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bezpośrednim sąsiedztwie osadnika Imhoffa</a:t>
            </a:r>
            <a:r>
              <a:rPr lang="pl-PL" dirty="0">
                <a:solidFill>
                  <a:srgbClr val="FF99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120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.Skwarek\Desktop\OSL-FOTO 26.03.2015\DSCN62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85" y="855785"/>
            <a:ext cx="9097107" cy="52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497015" y="1361274"/>
            <a:ext cx="7655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Dalej ścieki kierowane </a:t>
            </a:r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były 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 osadnik </a:t>
            </a:r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wstępny –  osadniki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Imhoffa</a:t>
            </a:r>
          </a:p>
        </p:txBody>
      </p:sp>
    </p:spTree>
    <p:extLst>
      <p:ext uri="{BB962C8B-B14F-4D97-AF65-F5344CB8AC3E}">
        <p14:creationId xmlns:p14="http://schemas.microsoft.com/office/powerpoint/2010/main" val="309774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R.Skwarek\Desktop\OSL-FOTO 26.03.2015\DSCN6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28244"/>
            <a:ext cx="9674469" cy="630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869831" y="822012"/>
            <a:ext cx="8159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Biologiczne oczyszczanie </a:t>
            </a:r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ścieków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prowadzone </a:t>
            </a:r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było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 </a:t>
            </a:r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dwóch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złożach </a:t>
            </a:r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biologicznych zraszanych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5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.Skwarek\Desktop\OSL-FOTO 26.03.2015\DSCN6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888" y="2294976"/>
            <a:ext cx="6479158" cy="42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04092" y="613174"/>
            <a:ext cx="10796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Zmieszane i przefermentowane w komorach fermentacyjnych </a:t>
            </a:r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osadników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Imhoffa osady</a:t>
            </a:r>
          </a:p>
          <a:p>
            <a:pPr algn="ctr"/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wstępne i </a:t>
            </a:r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wtórne,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poddawane </a:t>
            </a:r>
            <a:r>
              <a:rPr lang="pl-PL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były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suszeniu na poletkach osadowych.</a:t>
            </a:r>
          </a:p>
        </p:txBody>
      </p:sp>
      <p:pic>
        <p:nvPicPr>
          <p:cNvPr id="4098" name="Picture 2" descr="C:\Users\R.Skwarek\Desktop\OSL-FOTO\WP_20150123_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2" y="1412629"/>
            <a:ext cx="6606604" cy="424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85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ycinek">
  <a:themeElements>
    <a:clrScheme name="Ciepły niebiesk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1646</TotalTime>
  <Words>1430</Words>
  <Application>Microsoft Office PowerPoint</Application>
  <PresentationFormat>Panoramiczny</PresentationFormat>
  <Paragraphs>227</Paragraphs>
  <Slides>51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8" baseType="lpstr">
      <vt:lpstr>Arial</vt:lpstr>
      <vt:lpstr>Arial Black</vt:lpstr>
      <vt:lpstr>Berlin Sans FB</vt:lpstr>
      <vt:lpstr>Calibri</vt:lpstr>
      <vt:lpstr>Times New Roman</vt:lpstr>
      <vt:lpstr>Wingdings 3</vt:lpstr>
      <vt:lpstr>Wycinek</vt:lpstr>
      <vt:lpstr>Prezentacja programu PowerPoint</vt:lpstr>
      <vt:lpstr>OCZYSZCZALNIA PRZED MODERNIZACJĄ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Obiekty Poddane rozbiórce</vt:lpstr>
      <vt:lpstr>Osadnik wtórny – ob. 1R</vt:lpstr>
      <vt:lpstr>Złoża biologiczne – ob. 2R</vt:lpstr>
      <vt:lpstr>Rozdzielnia elektryczna – ob. 3R</vt:lpstr>
      <vt:lpstr>Trafostacja – ob. 4R</vt:lpstr>
      <vt:lpstr>Budynek administracyjno- socjalny – ob. 5R</vt:lpstr>
      <vt:lpstr>Poletka osadowe – ob. 6R</vt:lpstr>
      <vt:lpstr>Piaskownik – ob. 7R</vt:lpstr>
      <vt:lpstr>Taca pod zbiornik pix– ob. 8R</vt:lpstr>
      <vt:lpstr>OCZYSZCZALNIA PO MODERNIZACJI</vt:lpstr>
      <vt:lpstr>Przepompownia ścieków z częścią socjalną – ob. 3m</vt:lpstr>
      <vt:lpstr>Punkt zlewny – ob. 1</vt:lpstr>
      <vt:lpstr>Przepompownia ścieków –KRATA MECHANICZNA – ob. 3m</vt:lpstr>
      <vt:lpstr>Prezentacja programu PowerPoint</vt:lpstr>
      <vt:lpstr>Prezentacja programu PowerPoint</vt:lpstr>
      <vt:lpstr>Zbiornik retencyjny – ob. 1M</vt:lpstr>
      <vt:lpstr>Prezentacja programu PowerPoint</vt:lpstr>
      <vt:lpstr>Budynek techniczny – ob. 2</vt:lpstr>
      <vt:lpstr>Prezentacja programu PowerPoint</vt:lpstr>
      <vt:lpstr>Reaktor biologiczny – ob. 6</vt:lpstr>
      <vt:lpstr>Prezentacja programu PowerPoint</vt:lpstr>
      <vt:lpstr>Prezentacja programu PowerPoint</vt:lpstr>
      <vt:lpstr>Osadniki  wtórne  – ob. 3, 4</vt:lpstr>
      <vt:lpstr>Komora pomiarowa – ob. 9</vt:lpstr>
      <vt:lpstr>Wylot ścieków oczyszczonych do rzeki Krępianki – ob. 8</vt:lpstr>
      <vt:lpstr>Przepompownia technologiczna – ob. 5</vt:lpstr>
      <vt:lpstr>Komora TLENOWEJ stabilizacji OSADU – ob. 2m</vt:lpstr>
      <vt:lpstr>Prezentacja programu PowerPoint</vt:lpstr>
      <vt:lpstr>Wiata na przyczepę – ob. 7</vt:lpstr>
      <vt:lpstr>Zbiornik wody technologicznej– ob. 4m</vt:lpstr>
      <vt:lpstr>Poletka osadowe – ob. 5m</vt:lpstr>
      <vt:lpstr>Wiata technologiczna – ob. 10</vt:lpstr>
      <vt:lpstr>Prezentacja programu PowerPoint</vt:lpstr>
      <vt:lpstr>Schody zewnętrzne – ob. 11</vt:lpstr>
      <vt:lpstr>ZAKOŃCZENIE MODERNIZACJI  OCZYSZCZALNI</vt:lpstr>
      <vt:lpstr>KLUCZOWY PERSONEL MODERNIZACJI  OCZYSZCZALNI</vt:lpstr>
      <vt:lpstr>KLUCZOWY PERSONEL MODERNIZACJI  OCZYSZCZALNI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amm101</dc:creator>
  <cp:lastModifiedBy>AMM-DOT</cp:lastModifiedBy>
  <cp:revision>119</cp:revision>
  <dcterms:created xsi:type="dcterms:W3CDTF">2015-11-27T08:38:50Z</dcterms:created>
  <dcterms:modified xsi:type="dcterms:W3CDTF">2015-12-18T07:27:38Z</dcterms:modified>
</cp:coreProperties>
</file>